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297">
          <p15:clr>
            <a:srgbClr val="A4A3A4"/>
          </p15:clr>
        </p15:guide>
        <p15:guide id="3" pos="4967">
          <p15:clr>
            <a:srgbClr val="A4A3A4"/>
          </p15:clr>
        </p15:guide>
        <p15:guide id="4" orient="horz" pos="575">
          <p15:clr>
            <a:srgbClr val="A4A3A4"/>
          </p15:clr>
        </p15:guide>
        <p15:guide id="5" orient="horz" pos="326">
          <p15:clr>
            <a:srgbClr val="A4A3A4"/>
          </p15:clr>
        </p15:guide>
        <p15:guide id="6" pos="3038">
          <p15:clr>
            <a:srgbClr val="A4A3A4"/>
          </p15:clr>
        </p15:guide>
        <p15:guide id="7" pos="2767">
          <p15:clr>
            <a:srgbClr val="A4A3A4"/>
          </p15:clr>
        </p15:guide>
        <p15:guide id="8" pos="317">
          <p15:clr>
            <a:srgbClr val="A4A3A4"/>
          </p15:clr>
        </p15:guide>
        <p15:guide id="9" pos="3266">
          <p15:clr>
            <a:srgbClr val="A4A3A4"/>
          </p15:clr>
        </p15:guide>
        <p15:guide id="10" pos="2903">
          <p15:clr>
            <a:srgbClr val="A4A3A4"/>
          </p15:clr>
        </p15:guide>
        <p15:guide id="11" orient="horz" pos="1074">
          <p15:clr>
            <a:srgbClr val="A4A3A4"/>
          </p15:clr>
        </p15:guide>
      </p15:sldGuideLst>
    </p:ext>
    <p:ext uri="http://customooxmlschemas.google.com/">
      <go:slidesCustomData xmlns:go="http://customooxmlschemas.google.com/" r:id="rId40" roundtripDataSignature="AMtx7mhe10tbS6lirZNH/IDiGUiQZ0aM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297" orient="horz"/>
        <p:guide pos="4967"/>
        <p:guide pos="575" orient="horz"/>
        <p:guide pos="326" orient="horz"/>
        <p:guide pos="3038"/>
        <p:guide pos="2767"/>
        <p:guide pos="317"/>
        <p:guide pos="3266"/>
        <p:guide pos="2903"/>
        <p:guide pos="1074" orient="horz"/>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7" name="Google Shape;7;n"/>
          <p:cNvSpPr txBox="1"/>
          <p:nvPr>
            <p:ph idx="3" type="hdr"/>
          </p:nvPr>
        </p:nvSpPr>
        <p:spPr>
          <a:xfrm>
            <a:off x="0" y="0"/>
            <a:ext cx="2946400"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1" type="ftr"/>
          </p:nvPr>
        </p:nvSpPr>
        <p:spPr>
          <a:xfrm>
            <a:off x="0" y="9429750"/>
            <a:ext cx="2946400" cy="49688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 name="Google Shape;36;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7" name="Google Shape;37;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90" name="Google Shape;190;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43: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87" name="Google Shape;287;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09" name="Google Shape;309;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sz="1800">
                <a:latin typeface="Calibri"/>
                <a:ea typeface="Calibri"/>
                <a:cs typeface="Calibri"/>
                <a:sym typeface="Calibri"/>
              </a:rPr>
              <a:t>También puedes formular una pregunta que invite al alumno a una reflexión o a recuperar algún dato presentado previamente.</a:t>
            </a:r>
            <a:endParaRPr/>
          </a:p>
        </p:txBody>
      </p:sp>
      <p:sp>
        <p:nvSpPr>
          <p:cNvPr id="343" name="Google Shape;343;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59" name="Google Shape;59;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51: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5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59" name="Google Shape;359;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3: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4: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5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5: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5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3" name="Google Shape;73;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5" name="Google Shape;85;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25" name="Shape 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26" name="Shape 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27" name="Shape 2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8" name="Shape 2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29" name="Shape 2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30" name="Shape 3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31" name="Shape 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32" name="Shape 3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33" name="Shape 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57"/>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6" name="Google Shape;16;p57"/>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800" u="none" cap="none" strike="noStrike">
                <a:solidFill>
                  <a:srgbClr val="7F7F7F"/>
                </a:solidFill>
                <a:latin typeface="Calibri"/>
                <a:ea typeface="Calibri"/>
                <a:cs typeface="Calibri"/>
                <a:sym typeface="Calibri"/>
              </a:rPr>
              <a:t>DESARROLLO DE RESILIENCIA</a:t>
            </a:r>
            <a:r>
              <a:rPr b="0" i="0" lang="es-ES" sz="800" u="none" cap="none" strike="noStrike">
                <a:solidFill>
                  <a:srgbClr val="7F7F7F"/>
                </a:solidFill>
                <a:latin typeface="Calibri"/>
                <a:ea typeface="Calibri"/>
                <a:cs typeface="Calibri"/>
                <a:sym typeface="Calibri"/>
              </a:rPr>
              <a:t>  </a:t>
            </a:r>
            <a:r>
              <a:rPr b="0" i="0" lang="es-ES" sz="800" u="none" cap="none" strike="noStrike">
                <a:solidFill>
                  <a:srgbClr val="7F7F7F"/>
                </a:solidFill>
                <a:latin typeface="Calibri"/>
                <a:ea typeface="Calibri"/>
                <a:cs typeface="Calibri"/>
                <a:sym typeface="Calibri"/>
              </a:rPr>
              <a:t>•  SESIÓN 01</a:t>
            </a:r>
            <a:endParaRPr b="0" i="0" sz="800" u="none" cap="none" strike="noStrike">
              <a:solidFill>
                <a:srgbClr val="7F7F7F"/>
              </a:solidFill>
              <a:latin typeface="Calibri"/>
              <a:ea typeface="Calibri"/>
              <a:cs typeface="Calibri"/>
              <a:sym typeface="Calibri"/>
            </a:endParaRPr>
          </a:p>
        </p:txBody>
      </p:sp>
      <p:pic>
        <p:nvPicPr>
          <p:cNvPr id="17" name="Google Shape;17;p57"/>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0" name="Shape 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2" name="Shape 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23"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31"/>
          <p:cNvSpPr txBox="1"/>
          <p:nvPr/>
        </p:nvSpPr>
        <p:spPr>
          <a:xfrm>
            <a:off x="876300" y="5343295"/>
            <a:ext cx="193193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DESARROLLO DE RESILENCIA  •  SESIÓN 04</a:t>
            </a:r>
            <a:endParaRPr b="0" i="0" sz="800" u="none" cap="none" strike="noStrike">
              <a:solidFill>
                <a:srgbClr val="7F7F7F"/>
              </a:solidFill>
              <a:latin typeface="Calibri"/>
              <a:ea typeface="Calibri"/>
              <a:cs typeface="Calibri"/>
              <a:sym typeface="Calibri"/>
            </a:endParaRPr>
          </a:p>
        </p:txBody>
      </p:sp>
      <p:pic>
        <p:nvPicPr>
          <p:cNvPr id="12" name="Google Shape;12;p31"/>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42"/>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 name="Google Shape;40;p42"/>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900" u="none" cap="none" strike="noStrike">
                <a:solidFill>
                  <a:srgbClr val="6C6D6C"/>
                </a:solidFill>
                <a:latin typeface="Calibri"/>
                <a:ea typeface="Calibri"/>
                <a:cs typeface="Calibri"/>
                <a:sym typeface="Calibri"/>
              </a:rPr>
              <a:t>DESARROLLO DE RESILIENCIA</a:t>
            </a:r>
            <a:endParaRPr/>
          </a:p>
        </p:txBody>
      </p:sp>
      <p:sp>
        <p:nvSpPr>
          <p:cNvPr id="41" name="Google Shape;41;p42"/>
          <p:cNvSpPr/>
          <p:nvPr/>
        </p:nvSpPr>
        <p:spPr>
          <a:xfrm>
            <a:off x="503238" y="3219842"/>
            <a:ext cx="3024966" cy="664797"/>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Conceptualización del impulso</a:t>
            </a:r>
            <a:endParaRPr/>
          </a:p>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Jerarquía de las necesidades humanas</a:t>
            </a:r>
            <a:endParaRPr/>
          </a:p>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Diferencias entre impulsos e instintos</a:t>
            </a:r>
            <a:endParaRPr/>
          </a:p>
        </p:txBody>
      </p:sp>
      <p:sp>
        <p:nvSpPr>
          <p:cNvPr id="42" name="Google Shape;42;p42"/>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2000" u="none" cap="none" strike="noStrike">
                <a:solidFill>
                  <a:srgbClr val="C8D42C"/>
                </a:solidFill>
                <a:latin typeface="Calibri"/>
                <a:ea typeface="Calibri"/>
                <a:cs typeface="Calibri"/>
                <a:sym typeface="Calibri"/>
              </a:rPr>
              <a:t>SESIÓN 04</a:t>
            </a:r>
            <a:endParaRPr/>
          </a:p>
        </p:txBody>
      </p:sp>
      <p:pic>
        <p:nvPicPr>
          <p:cNvPr id="43" name="Google Shape;43;p42"/>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44" name="Google Shape;44;p42"/>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
        <p:nvSpPr>
          <p:cNvPr id="45" name="Google Shape;45;p42"/>
          <p:cNvSpPr/>
          <p:nvPr/>
        </p:nvSpPr>
        <p:spPr>
          <a:xfrm>
            <a:off x="503238" y="2177570"/>
            <a:ext cx="3145736"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000" u="none" cap="none" strike="noStrike">
                <a:solidFill>
                  <a:srgbClr val="000000"/>
                </a:solidFill>
                <a:latin typeface="Arial"/>
                <a:ea typeface="Arial"/>
                <a:cs typeface="Arial"/>
                <a:sym typeface="Arial"/>
              </a:rPr>
              <a:t>CONCEPTUALIZACIÓN </a:t>
            </a:r>
            <a:r>
              <a:rPr b="1" i="0" lang="es-ES" sz="2000" u="none" cap="none" strike="noStrike">
                <a:solidFill>
                  <a:srgbClr val="000000"/>
                </a:solidFill>
                <a:latin typeface="Arial"/>
                <a:ea typeface="Arial"/>
                <a:cs typeface="Arial"/>
                <a:sym typeface="Arial"/>
              </a:rPr>
              <a:t>DE LOS IMPULSOS Y TÉCNICAS DE CONTROL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txBox="1"/>
          <p:nvPr/>
        </p:nvSpPr>
        <p:spPr>
          <a:xfrm>
            <a:off x="511189" y="920764"/>
            <a:ext cx="4240200" cy="3201600"/>
          </a:xfrm>
          <a:prstGeom prst="rect">
            <a:avLst/>
          </a:prstGeom>
          <a:noFill/>
          <a:ln>
            <a:noFill/>
          </a:ln>
        </p:spPr>
        <p:txBody>
          <a:bodyPr anchorCtr="0" anchor="t" bIns="0" lIns="0" spcFirstLastPara="1" rIns="0" wrap="square" tIns="0">
            <a:spAutoFit/>
          </a:bodyPr>
          <a:lstStyle/>
          <a:p>
            <a:pPr indent="-182563"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La amígdala gestiona con gran efectividad la producción de respuestas emocionales tanto a nivel consciente como inconsciente</a:t>
            </a:r>
            <a:r>
              <a:rPr lang="es-ES" sz="1600">
                <a:solidFill>
                  <a:schemeClr val="dk1"/>
                </a:solidFill>
                <a:latin typeface="Calibri"/>
                <a:ea typeface="Calibri"/>
                <a:cs typeface="Calibri"/>
                <a:sym typeface="Calibri"/>
              </a:rPr>
              <a:t>.</a:t>
            </a:r>
            <a:r>
              <a:rPr b="0" i="0" lang="es-ES" sz="1600" u="none" cap="none" strike="noStrike">
                <a:solidFill>
                  <a:schemeClr val="dk1"/>
                </a:solidFill>
                <a:latin typeface="Calibri"/>
                <a:ea typeface="Calibri"/>
                <a:cs typeface="Calibri"/>
                <a:sym typeface="Calibri"/>
              </a:rPr>
              <a:t> </a:t>
            </a:r>
            <a:r>
              <a:rPr lang="es-ES" sz="1600">
                <a:solidFill>
                  <a:schemeClr val="dk1"/>
                </a:solidFill>
                <a:latin typeface="Calibri"/>
                <a:ea typeface="Calibri"/>
                <a:cs typeface="Calibri"/>
                <a:sym typeface="Calibri"/>
              </a:rPr>
              <a:t>G</a:t>
            </a:r>
            <a:r>
              <a:rPr b="0" i="0" lang="es-ES" sz="1600" u="none" cap="none" strike="noStrike">
                <a:solidFill>
                  <a:schemeClr val="dk1"/>
                </a:solidFill>
                <a:latin typeface="Calibri"/>
                <a:ea typeface="Calibri"/>
                <a:cs typeface="Calibri"/>
                <a:sym typeface="Calibri"/>
              </a:rPr>
              <a:t>racias a </a:t>
            </a:r>
            <a:r>
              <a:rPr lang="es-ES" sz="1600">
                <a:solidFill>
                  <a:schemeClr val="dk1"/>
                </a:solidFill>
                <a:latin typeface="Calibri"/>
                <a:ea typeface="Calibri"/>
                <a:cs typeface="Calibri"/>
                <a:sym typeface="Calibri"/>
              </a:rPr>
              <a:t>ella </a:t>
            </a:r>
            <a:r>
              <a:rPr b="0" i="0" lang="es-ES" sz="1600" u="none" cap="none" strike="noStrike">
                <a:solidFill>
                  <a:schemeClr val="dk1"/>
                </a:solidFill>
                <a:latin typeface="Calibri"/>
                <a:ea typeface="Calibri"/>
                <a:cs typeface="Calibri"/>
                <a:sym typeface="Calibri"/>
              </a:rPr>
              <a:t>somos capaces de sentir rabia, aversión, alegría, miedo</a:t>
            </a:r>
            <a:r>
              <a:rPr lang="es-ES" sz="1600">
                <a:solidFill>
                  <a:schemeClr val="dk1"/>
                </a:solidFill>
                <a:latin typeface="Calibri"/>
                <a:ea typeface="Calibri"/>
                <a:cs typeface="Calibri"/>
                <a:sym typeface="Calibri"/>
              </a:rPr>
              <a:t>,</a:t>
            </a:r>
            <a:r>
              <a:rPr b="0" i="0" lang="es-ES" sz="1600" u="none" cap="none" strike="noStrike">
                <a:solidFill>
                  <a:schemeClr val="dk1"/>
                </a:solidFill>
                <a:latin typeface="Calibri"/>
                <a:ea typeface="Calibri"/>
                <a:cs typeface="Calibri"/>
                <a:sym typeface="Calibri"/>
              </a:rPr>
              <a:t> entre otras emociones básicas, que nos permiten adaptar</a:t>
            </a:r>
            <a:r>
              <a:rPr lang="es-ES" sz="1600">
                <a:solidFill>
                  <a:schemeClr val="dk1"/>
                </a:solidFill>
                <a:latin typeface="Calibri"/>
                <a:ea typeface="Calibri"/>
                <a:cs typeface="Calibri"/>
                <a:sym typeface="Calibri"/>
              </a:rPr>
              <a:t>nos</a:t>
            </a:r>
            <a:r>
              <a:rPr b="0" i="0" lang="es-ES" sz="1600" u="none" cap="none" strike="noStrike">
                <a:solidFill>
                  <a:schemeClr val="dk1"/>
                </a:solidFill>
                <a:latin typeface="Calibri"/>
                <a:ea typeface="Calibri"/>
                <a:cs typeface="Calibri"/>
                <a:sym typeface="Calibri"/>
              </a:rPr>
              <a:t> a las exigencias del mundo. </a:t>
            </a:r>
            <a:r>
              <a:rPr lang="es-ES" sz="1600">
                <a:solidFill>
                  <a:schemeClr val="dk1"/>
                </a:solidFill>
                <a:latin typeface="Calibri"/>
                <a:ea typeface="Calibri"/>
                <a:cs typeface="Calibri"/>
                <a:sym typeface="Calibri"/>
              </a:rPr>
              <a:t>E</a:t>
            </a:r>
            <a:r>
              <a:rPr b="0" i="0" lang="es-ES" sz="1600" u="none" cap="none" strike="noStrike">
                <a:solidFill>
                  <a:schemeClr val="dk1"/>
                </a:solidFill>
                <a:latin typeface="Calibri"/>
                <a:ea typeface="Calibri"/>
                <a:cs typeface="Calibri"/>
                <a:sym typeface="Calibri"/>
              </a:rPr>
              <a:t>sta zona llamada “la almendrita emocional” </a:t>
            </a:r>
            <a:r>
              <a:rPr lang="es-ES" sz="1600">
                <a:solidFill>
                  <a:schemeClr val="dk1"/>
                </a:solidFill>
                <a:latin typeface="Calibri"/>
                <a:ea typeface="Calibri"/>
                <a:cs typeface="Calibri"/>
                <a:sym typeface="Calibri"/>
              </a:rPr>
              <a:t>no da la capacidad de</a:t>
            </a:r>
            <a:r>
              <a:rPr b="0" i="0" lang="es-ES" sz="1600" u="none" cap="none" strike="noStrike">
                <a:solidFill>
                  <a:schemeClr val="dk1"/>
                </a:solidFill>
                <a:latin typeface="Calibri"/>
                <a:ea typeface="Calibri"/>
                <a:cs typeface="Calibri"/>
                <a:sym typeface="Calibri"/>
              </a:rPr>
              <a:t> experimentar la vida desde el lado subjetivo: alegra</a:t>
            </a:r>
            <a:r>
              <a:rPr lang="es-ES" sz="1600">
                <a:solidFill>
                  <a:schemeClr val="dk1"/>
                </a:solidFill>
                <a:latin typeface="Calibri"/>
                <a:ea typeface="Calibri"/>
                <a:cs typeface="Calibri"/>
                <a:sym typeface="Calibri"/>
              </a:rPr>
              <a:t>rn</a:t>
            </a:r>
            <a:r>
              <a:rPr b="0" i="0" lang="es-ES" sz="1600" u="none" cap="none" strike="noStrike">
                <a:solidFill>
                  <a:schemeClr val="dk1"/>
                </a:solidFill>
                <a:latin typeface="Calibri"/>
                <a:ea typeface="Calibri"/>
                <a:cs typeface="Calibri"/>
                <a:sym typeface="Calibri"/>
              </a:rPr>
              <a:t>os, emocion</a:t>
            </a:r>
            <a:r>
              <a:rPr lang="es-ES" sz="1600">
                <a:solidFill>
                  <a:schemeClr val="dk1"/>
                </a:solidFill>
                <a:latin typeface="Calibri"/>
                <a:ea typeface="Calibri"/>
                <a:cs typeface="Calibri"/>
                <a:sym typeface="Calibri"/>
              </a:rPr>
              <a:t>arnos</a:t>
            </a:r>
            <a:r>
              <a:rPr b="0" i="0" lang="es-ES" sz="1600" u="none" cap="none" strike="noStrike">
                <a:solidFill>
                  <a:schemeClr val="dk1"/>
                </a:solidFill>
                <a:latin typeface="Calibri"/>
                <a:ea typeface="Calibri"/>
                <a:cs typeface="Calibri"/>
                <a:sym typeface="Calibri"/>
              </a:rPr>
              <a:t> hasta la euforia y experimenta</a:t>
            </a:r>
            <a:r>
              <a:rPr lang="es-ES" sz="1600">
                <a:solidFill>
                  <a:schemeClr val="dk1"/>
                </a:solidFill>
                <a:latin typeface="Calibri"/>
                <a:ea typeface="Calibri"/>
                <a:cs typeface="Calibri"/>
                <a:sym typeface="Calibri"/>
              </a:rPr>
              <a:t>r</a:t>
            </a:r>
            <a:r>
              <a:rPr b="0" i="0" lang="es-ES" sz="1600" u="none" cap="none" strike="noStrike">
                <a:solidFill>
                  <a:schemeClr val="dk1"/>
                </a:solidFill>
                <a:latin typeface="Calibri"/>
                <a:ea typeface="Calibri"/>
                <a:cs typeface="Calibri"/>
                <a:sym typeface="Calibri"/>
              </a:rPr>
              <a:t> placer, pero también nos comunica cu</a:t>
            </a:r>
            <a:r>
              <a:rPr lang="es-ES" sz="1600">
                <a:solidFill>
                  <a:schemeClr val="dk1"/>
                </a:solidFill>
                <a:latin typeface="Calibri"/>
                <a:ea typeface="Calibri"/>
                <a:cs typeface="Calibri"/>
                <a:sym typeface="Calibri"/>
              </a:rPr>
              <a:t>á</a:t>
            </a:r>
            <a:r>
              <a:rPr b="0" i="0" lang="es-ES" sz="1600" u="none" cap="none" strike="noStrike">
                <a:solidFill>
                  <a:schemeClr val="dk1"/>
                </a:solidFill>
                <a:latin typeface="Calibri"/>
                <a:ea typeface="Calibri"/>
                <a:cs typeface="Calibri"/>
                <a:sym typeface="Calibri"/>
              </a:rPr>
              <a:t>ndo debemos estar alerta para defendernos, atacar o huir para preservar nuestra integridad física.</a:t>
            </a:r>
            <a:endParaRPr b="0" i="0" sz="1400" u="none" cap="none" strike="noStrike">
              <a:solidFill>
                <a:schemeClr val="dk1"/>
              </a:solidFill>
              <a:latin typeface="Arial"/>
              <a:ea typeface="Arial"/>
              <a:cs typeface="Arial"/>
              <a:sym typeface="Arial"/>
            </a:endParaRPr>
          </a:p>
        </p:txBody>
      </p:sp>
      <p:pic>
        <p:nvPicPr>
          <p:cNvPr descr="La amígdala, centinela de nuestro cerebro emocional - Mejor con Salud" id="128" name="Google Shape;128;p9"/>
          <p:cNvPicPr preferRelativeResize="0"/>
          <p:nvPr/>
        </p:nvPicPr>
        <p:blipFill rotWithShape="1">
          <a:blip r:embed="rId3">
            <a:alphaModFix/>
          </a:blip>
          <a:srcRect b="0" l="0" r="0" t="0"/>
          <a:stretch/>
        </p:blipFill>
        <p:spPr>
          <a:xfrm>
            <a:off x="5193506" y="638915"/>
            <a:ext cx="3155649" cy="2979370"/>
          </a:xfrm>
          <a:prstGeom prst="rect">
            <a:avLst/>
          </a:prstGeom>
          <a:noFill/>
          <a:ln>
            <a:noFill/>
          </a:ln>
        </p:spPr>
      </p:pic>
      <p:sp>
        <p:nvSpPr>
          <p:cNvPr id="129" name="Google Shape;129;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DEL IMPULSO</a:t>
            </a:r>
            <a:endParaRPr/>
          </a:p>
        </p:txBody>
      </p:sp>
      <p:sp>
        <p:nvSpPr>
          <p:cNvPr id="130" name="Google Shape;130;p9"/>
          <p:cNvSpPr/>
          <p:nvPr/>
        </p:nvSpPr>
        <p:spPr>
          <a:xfrm rot="5400000">
            <a:off x="5905831" y="2916283"/>
            <a:ext cx="1615882" cy="3019894"/>
          </a:xfrm>
          <a:prstGeom prst="round2SameRect">
            <a:avLst>
              <a:gd fmla="val 5165" name="adj1"/>
              <a:gd fmla="val 0" name="adj2"/>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1" name="Google Shape;131;p9"/>
          <p:cNvPicPr preferRelativeResize="0"/>
          <p:nvPr/>
        </p:nvPicPr>
        <p:blipFill rotWithShape="1">
          <a:blip r:embed="rId4">
            <a:alphaModFix/>
          </a:blip>
          <a:srcRect b="0" l="0" r="0" t="0"/>
          <a:stretch/>
        </p:blipFill>
        <p:spPr>
          <a:xfrm>
            <a:off x="5514193" y="3817276"/>
            <a:ext cx="121379" cy="121379"/>
          </a:xfrm>
          <a:prstGeom prst="rect">
            <a:avLst/>
          </a:prstGeom>
          <a:noFill/>
          <a:ln>
            <a:noFill/>
          </a:ln>
        </p:spPr>
      </p:pic>
      <p:sp>
        <p:nvSpPr>
          <p:cNvPr id="132" name="Google Shape;132;p9"/>
          <p:cNvSpPr/>
          <p:nvPr/>
        </p:nvSpPr>
        <p:spPr>
          <a:xfrm>
            <a:off x="6942421" y="3618286"/>
            <a:ext cx="1351933" cy="1615702"/>
          </a:xfrm>
          <a:prstGeom prst="roundRect">
            <a:avLst>
              <a:gd fmla="val 9734"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9"/>
          <p:cNvSpPr txBox="1"/>
          <p:nvPr/>
        </p:nvSpPr>
        <p:spPr>
          <a:xfrm>
            <a:off x="5514193" y="4010312"/>
            <a:ext cx="24138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Calibri"/>
                <a:ea typeface="Calibri"/>
                <a:cs typeface="Calibri"/>
                <a:sym typeface="Calibri"/>
              </a:rPr>
              <a:t>Sin la amígdala seríamos una especie de zombis, sin vida consciente, sin ganas de seguir adelante y sin saber qu</a:t>
            </a:r>
            <a:r>
              <a:rPr lang="es-ES">
                <a:solidFill>
                  <a:schemeClr val="lt1"/>
                </a:solidFill>
                <a:latin typeface="Calibri"/>
                <a:ea typeface="Calibri"/>
                <a:cs typeface="Calibri"/>
                <a:sym typeface="Calibri"/>
              </a:rPr>
              <a:t>é</a:t>
            </a:r>
            <a:r>
              <a:rPr b="0" i="0" lang="es-ES" sz="1400" u="none" cap="none" strike="noStrike">
                <a:solidFill>
                  <a:schemeClr val="lt1"/>
                </a:solidFill>
                <a:latin typeface="Calibri"/>
                <a:ea typeface="Calibri"/>
                <a:cs typeface="Calibri"/>
                <a:sym typeface="Calibri"/>
              </a:rPr>
              <a:t> nos da motivación.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0"/>
          <p:cNvSpPr txBox="1"/>
          <p:nvPr/>
        </p:nvSpPr>
        <p:spPr>
          <a:xfrm>
            <a:off x="511189" y="920764"/>
            <a:ext cx="4240200" cy="3525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¿CUÁL ES LA ZONA DEL CEREBRO</a:t>
            </a:r>
            <a:br>
              <a:rPr b="1" i="0" lang="es-ES" sz="1400" u="none" cap="none" strike="noStrike">
                <a:solidFill>
                  <a:schemeClr val="dk1"/>
                </a:solidFill>
                <a:latin typeface="Calibri"/>
                <a:ea typeface="Calibri"/>
                <a:cs typeface="Calibri"/>
                <a:sym typeface="Calibri"/>
              </a:rPr>
            </a:br>
            <a:r>
              <a:rPr b="1" i="0" lang="es-ES" sz="1400" u="none" cap="none" strike="noStrike">
                <a:solidFill>
                  <a:schemeClr val="dk1"/>
                </a:solidFill>
                <a:latin typeface="Calibri"/>
                <a:ea typeface="Calibri"/>
                <a:cs typeface="Calibri"/>
                <a:sym typeface="Calibri"/>
              </a:rPr>
              <a:t>QUE MEDIA EL IMPULSO EMOCIONAL?</a:t>
            </a:r>
            <a:endParaRPr b="1"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600"/>
              </a:spcBef>
              <a:spcAft>
                <a:spcPts val="0"/>
              </a:spcAft>
              <a:buClr>
                <a:srgbClr val="000000"/>
              </a:buClr>
              <a:buSzPts val="1400"/>
              <a:buFont typeface="Arial"/>
              <a:buChar char="•"/>
            </a:pPr>
            <a:r>
              <a:rPr b="0" i="0" lang="es-ES" sz="1400" u="sng" cap="none" strike="noStrike">
                <a:solidFill>
                  <a:schemeClr val="dk1"/>
                </a:solidFill>
                <a:latin typeface="Calibri"/>
                <a:ea typeface="Calibri"/>
                <a:cs typeface="Calibri"/>
                <a:sym typeface="Calibri"/>
              </a:rPr>
              <a:t>Se llama lóbulo prefrontal, la cual también se le conoce como “el semáforo cerebral”.</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Este semáforo nos permite </a:t>
            </a:r>
            <a:r>
              <a:rPr lang="es-ES">
                <a:solidFill>
                  <a:schemeClr val="dk1"/>
                </a:solidFill>
                <a:latin typeface="Calibri"/>
                <a:ea typeface="Calibri"/>
                <a:cs typeface="Calibri"/>
                <a:sym typeface="Calibri"/>
              </a:rPr>
              <a:t>pausar</a:t>
            </a:r>
            <a:r>
              <a:rPr b="0" i="0" lang="es-ES" sz="1400" u="none" cap="none" strike="noStrike">
                <a:solidFill>
                  <a:schemeClr val="dk1"/>
                </a:solidFill>
                <a:latin typeface="Calibri"/>
                <a:ea typeface="Calibri"/>
                <a:cs typeface="Calibri"/>
                <a:sym typeface="Calibri"/>
              </a:rPr>
              <a:t> la reacción para lograr una evaluación rápida y/o exhaustiva de lo que nos conviene hacer de acuerdo a la situación.</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El lóbulo prefrontal permite inhibir las emociones más intensas para dirigirlas de una forma socialmente aceptable</a:t>
            </a:r>
            <a:r>
              <a:rPr lang="es-ES">
                <a:solidFill>
                  <a:schemeClr val="dk1"/>
                </a:solidFill>
                <a:latin typeface="Calibri"/>
                <a:ea typeface="Calibri"/>
                <a:cs typeface="Calibri"/>
                <a:sym typeface="Calibri"/>
              </a:rPr>
              <a:t>, de manera que</a:t>
            </a:r>
            <a:r>
              <a:rPr b="0" i="0" lang="es-ES" sz="1400" u="none" cap="none" strike="noStrike">
                <a:solidFill>
                  <a:schemeClr val="dk1"/>
                </a:solidFill>
                <a:latin typeface="Calibri"/>
                <a:ea typeface="Calibri"/>
                <a:cs typeface="Calibri"/>
                <a:sym typeface="Calibri"/>
              </a:rPr>
              <a:t> no nos traigan problemas en nuestro entorno social. Del mismo modo, gracias al cerebro prefrontal lograremos postergar una reacción impulsiva a fin de evitar hacernos daño o hacerle daño a otras personas. </a:t>
            </a:r>
            <a:endParaRPr b="0" i="0" sz="1400" u="sng" cap="none" strike="noStrike">
              <a:solidFill>
                <a:schemeClr val="dk1"/>
              </a:solidFill>
              <a:latin typeface="Calibri"/>
              <a:ea typeface="Calibri"/>
              <a:cs typeface="Calibri"/>
              <a:sym typeface="Calibri"/>
            </a:endParaRPr>
          </a:p>
        </p:txBody>
      </p:sp>
      <p:pic>
        <p:nvPicPr>
          <p:cNvPr descr="Más de 500 imágenes de hombre pensando [HD] | Descargar imágenes gratis en  Unsplash" id="139" name="Google Shape;139;p10"/>
          <p:cNvPicPr preferRelativeResize="0"/>
          <p:nvPr/>
        </p:nvPicPr>
        <p:blipFill rotWithShape="1">
          <a:blip r:embed="rId3">
            <a:alphaModFix/>
          </a:blip>
          <a:srcRect b="0" l="33006" r="16500" t="0"/>
          <a:stretch/>
        </p:blipFill>
        <p:spPr>
          <a:xfrm>
            <a:off x="5688784" y="686899"/>
            <a:ext cx="2276075" cy="3002199"/>
          </a:xfrm>
          <a:prstGeom prst="rect">
            <a:avLst/>
          </a:prstGeom>
          <a:noFill/>
          <a:ln>
            <a:noFill/>
          </a:ln>
        </p:spPr>
      </p:pic>
      <p:sp>
        <p:nvSpPr>
          <p:cNvPr id="140" name="Google Shape;140;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DEL IMPULSO</a:t>
            </a:r>
            <a:endParaRPr/>
          </a:p>
        </p:txBody>
      </p:sp>
      <p:sp>
        <p:nvSpPr>
          <p:cNvPr id="141" name="Google Shape;141;p10"/>
          <p:cNvSpPr/>
          <p:nvPr/>
        </p:nvSpPr>
        <p:spPr>
          <a:xfrm rot="5400000">
            <a:off x="5916137" y="2945417"/>
            <a:ext cx="1567361" cy="3019894"/>
          </a:xfrm>
          <a:prstGeom prst="round2SameRect">
            <a:avLst>
              <a:gd fmla="val 5165" name="adj1"/>
              <a:gd fmla="val 0" name="adj2"/>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42" name="Google Shape;142;p10"/>
          <p:cNvPicPr preferRelativeResize="0"/>
          <p:nvPr/>
        </p:nvPicPr>
        <p:blipFill rotWithShape="1">
          <a:blip r:embed="rId4">
            <a:alphaModFix/>
          </a:blip>
          <a:srcRect b="0" l="0" r="0" t="0"/>
          <a:stretch/>
        </p:blipFill>
        <p:spPr>
          <a:xfrm>
            <a:off x="5500239" y="3870671"/>
            <a:ext cx="121379" cy="121379"/>
          </a:xfrm>
          <a:prstGeom prst="rect">
            <a:avLst/>
          </a:prstGeom>
          <a:noFill/>
          <a:ln>
            <a:noFill/>
          </a:ln>
        </p:spPr>
      </p:pic>
      <p:sp>
        <p:nvSpPr>
          <p:cNvPr id="143" name="Google Shape;143;p10"/>
          <p:cNvSpPr/>
          <p:nvPr/>
        </p:nvSpPr>
        <p:spPr>
          <a:xfrm>
            <a:off x="6928467" y="3671681"/>
            <a:ext cx="1351933" cy="1567359"/>
          </a:xfrm>
          <a:prstGeom prst="roundRect">
            <a:avLst>
              <a:gd fmla="val 9734"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 name="Google Shape;144;p10"/>
          <p:cNvSpPr txBox="1"/>
          <p:nvPr/>
        </p:nvSpPr>
        <p:spPr>
          <a:xfrm>
            <a:off x="5500239" y="4063707"/>
            <a:ext cx="2653166"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lt1"/>
                </a:solidFill>
                <a:latin typeface="Calibri"/>
                <a:ea typeface="Calibri"/>
                <a:cs typeface="Calibri"/>
                <a:sym typeface="Calibri"/>
              </a:rPr>
              <a:t>El cerebro prefrontal nos permite tener “dos dedos de frente” y “darnos una pausa” para no reaccionar de manera explosiva.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nvSpPr>
        <p:spPr>
          <a:xfrm>
            <a:off x="511189" y="925149"/>
            <a:ext cx="8164499"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CARACTERÍSTICAS DE LAS PERSONAS IMPULSIVAS</a:t>
            </a:r>
            <a:endParaRPr b="0" i="0" sz="1400" u="none" cap="none" strike="noStrike">
              <a:solidFill>
                <a:schemeClr val="dk1"/>
              </a:solidFill>
              <a:latin typeface="Arial"/>
              <a:ea typeface="Arial"/>
              <a:cs typeface="Arial"/>
              <a:sym typeface="Arial"/>
            </a:endParaRPr>
          </a:p>
        </p:txBody>
      </p:sp>
      <p:pic>
        <p:nvPicPr>
          <p:cNvPr descr="Pensando Especialmente En Las Personas Con Movilidad - Persona Png,  Transparent Png - kindpng" id="150" name="Google Shape;150;p11"/>
          <p:cNvPicPr preferRelativeResize="0"/>
          <p:nvPr/>
        </p:nvPicPr>
        <p:blipFill rotWithShape="1">
          <a:blip r:embed="rId3">
            <a:alphaModFix/>
          </a:blip>
          <a:srcRect b="6647" l="2617" r="3978" t="0"/>
          <a:stretch/>
        </p:blipFill>
        <p:spPr>
          <a:xfrm>
            <a:off x="4911726" y="925149"/>
            <a:ext cx="3763962" cy="4308839"/>
          </a:xfrm>
          <a:prstGeom prst="rect">
            <a:avLst/>
          </a:prstGeom>
          <a:noFill/>
          <a:ln>
            <a:noFill/>
          </a:ln>
        </p:spPr>
      </p:pic>
      <p:sp>
        <p:nvSpPr>
          <p:cNvPr id="151" name="Google Shape;151;p1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DEL IMPULSO</a:t>
            </a:r>
            <a:endParaRPr/>
          </a:p>
        </p:txBody>
      </p:sp>
      <p:sp>
        <p:nvSpPr>
          <p:cNvPr id="152" name="Google Shape;152;p11"/>
          <p:cNvSpPr txBox="1"/>
          <p:nvPr/>
        </p:nvSpPr>
        <p:spPr>
          <a:xfrm>
            <a:off x="503238" y="2029886"/>
            <a:ext cx="3889500" cy="31401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E7628"/>
              </a:buClr>
              <a:buSzPts val="1200"/>
              <a:buFont typeface="Arial"/>
              <a:buChar char="•"/>
            </a:pPr>
            <a:r>
              <a:rPr b="0" i="0" lang="es-ES" sz="1200" u="none" cap="none" strike="noStrike">
                <a:solidFill>
                  <a:schemeClr val="dk1"/>
                </a:solidFill>
                <a:latin typeface="Calibri"/>
                <a:ea typeface="Calibri"/>
                <a:cs typeface="Calibri"/>
                <a:sym typeface="Calibri"/>
              </a:rPr>
              <a:t>Hay presencia de creencias irracionales, es decir, afirmaciones con poca validez y obedecen muchas veces a prejuicios.</a:t>
            </a:r>
            <a:endParaRPr/>
          </a:p>
          <a:p>
            <a:pPr indent="-104775" lvl="0" marL="180975" marR="0" rtl="0" algn="l">
              <a:lnSpc>
                <a:spcPct val="100000"/>
              </a:lnSpc>
              <a:spcBef>
                <a:spcPts val="0"/>
              </a:spcBef>
              <a:spcAft>
                <a:spcPts val="0"/>
              </a:spcAft>
              <a:buClr>
                <a:srgbClr val="FE7628"/>
              </a:buClr>
              <a:buSzPts val="1200"/>
              <a:buFont typeface="Arial"/>
              <a:buNone/>
            </a:pPr>
            <a:r>
              <a:t/>
            </a:r>
            <a:endParaRPr b="0" i="0" sz="12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FE7628"/>
              </a:buClr>
              <a:buSzPts val="1200"/>
              <a:buFont typeface="Arial"/>
              <a:buChar char="•"/>
            </a:pPr>
            <a:r>
              <a:rPr b="0" i="0" lang="es-ES" sz="1200" u="none" cap="none" strike="noStrike">
                <a:solidFill>
                  <a:schemeClr val="dk1"/>
                </a:solidFill>
                <a:latin typeface="Calibri"/>
                <a:ea typeface="Calibri"/>
                <a:cs typeface="Calibri"/>
                <a:sym typeface="Calibri"/>
              </a:rPr>
              <a:t>Poco nivel de atención al detalle. Hay mayor presencia de reacciones inmediatas a una situación sin haberlas evaluado</a:t>
            </a:r>
            <a:endParaRPr/>
          </a:p>
          <a:p>
            <a:pPr indent="-104775" lvl="0" marL="180975" marR="0" rtl="0" algn="l">
              <a:lnSpc>
                <a:spcPct val="100000"/>
              </a:lnSpc>
              <a:spcBef>
                <a:spcPts val="0"/>
              </a:spcBef>
              <a:spcAft>
                <a:spcPts val="0"/>
              </a:spcAft>
              <a:buClr>
                <a:srgbClr val="FE7628"/>
              </a:buClr>
              <a:buSzPts val="1200"/>
              <a:buFont typeface="Arial"/>
              <a:buNone/>
            </a:pPr>
            <a:r>
              <a:t/>
            </a:r>
            <a:endParaRPr b="0" i="0" sz="12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FE7628"/>
              </a:buClr>
              <a:buSzPts val="1200"/>
              <a:buFont typeface="Arial"/>
              <a:buChar char="•"/>
            </a:pPr>
            <a:r>
              <a:rPr b="0" i="0" lang="es-ES" sz="1200" u="none" cap="none" strike="noStrike">
                <a:solidFill>
                  <a:schemeClr val="dk1"/>
                </a:solidFill>
                <a:latin typeface="Calibri"/>
                <a:ea typeface="Calibri"/>
                <a:cs typeface="Calibri"/>
                <a:sym typeface="Calibri"/>
              </a:rPr>
              <a:t>Poca evaluación de los escenarios o situaciones que afrontamos en la vida. Se puede pasar por alto el filtro de la información y se sólo se centran en aspectos minoritarios de la situación.</a:t>
            </a:r>
            <a:endParaRPr/>
          </a:p>
          <a:p>
            <a:pPr indent="-104775" lvl="0" marL="180975" marR="0" rtl="0" algn="l">
              <a:lnSpc>
                <a:spcPct val="100000"/>
              </a:lnSpc>
              <a:spcBef>
                <a:spcPts val="0"/>
              </a:spcBef>
              <a:spcAft>
                <a:spcPts val="0"/>
              </a:spcAft>
              <a:buClr>
                <a:srgbClr val="FE7628"/>
              </a:buClr>
              <a:buSzPts val="1200"/>
              <a:buFont typeface="Arial"/>
              <a:buNone/>
            </a:pPr>
            <a:r>
              <a:t/>
            </a:r>
            <a:endParaRPr b="0" i="0" sz="12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FE7628"/>
              </a:buClr>
              <a:buSzPts val="1200"/>
              <a:buFont typeface="Arial"/>
              <a:buChar char="•"/>
            </a:pPr>
            <a:r>
              <a:rPr b="0" i="0" lang="es-ES" sz="1200" u="none" cap="none" strike="noStrike">
                <a:solidFill>
                  <a:schemeClr val="dk1"/>
                </a:solidFill>
                <a:latin typeface="Calibri"/>
                <a:ea typeface="Calibri"/>
                <a:cs typeface="Calibri"/>
                <a:sym typeface="Calibri"/>
              </a:rPr>
              <a:t>Poca capacidad de recuperación de las experiencias vividas guardadas en la memoria. Esto genera que no se logre responder de acuerdo a lo aprendido y se repita la conducta impulsiva.</a:t>
            </a:r>
            <a:endParaRPr/>
          </a:p>
        </p:txBody>
      </p:sp>
      <p:grpSp>
        <p:nvGrpSpPr>
          <p:cNvPr id="153" name="Google Shape;153;p11"/>
          <p:cNvGrpSpPr/>
          <p:nvPr/>
        </p:nvGrpSpPr>
        <p:grpSpPr>
          <a:xfrm>
            <a:off x="291403" y="1283547"/>
            <a:ext cx="2435894" cy="500394"/>
            <a:chOff x="792046" y="2829619"/>
            <a:chExt cx="2435894" cy="500394"/>
          </a:xfrm>
        </p:grpSpPr>
        <p:sp>
          <p:nvSpPr>
            <p:cNvPr id="154" name="Google Shape;154;p11"/>
            <p:cNvSpPr/>
            <p:nvPr/>
          </p:nvSpPr>
          <p:spPr>
            <a:xfrm>
              <a:off x="1008063" y="2829619"/>
              <a:ext cx="2219877" cy="500394"/>
            </a:xfrm>
            <a:prstGeom prst="roundRect">
              <a:avLst>
                <a:gd fmla="val 26745" name="adj"/>
              </a:avLst>
            </a:prstGeom>
            <a:solidFill>
              <a:srgbClr val="FE7628"/>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COGNITIVOS</a:t>
              </a:r>
              <a:endParaRPr/>
            </a:p>
          </p:txBody>
        </p:sp>
        <p:grpSp>
          <p:nvGrpSpPr>
            <p:cNvPr id="155" name="Google Shape;155;p11"/>
            <p:cNvGrpSpPr/>
            <p:nvPr/>
          </p:nvGrpSpPr>
          <p:grpSpPr>
            <a:xfrm>
              <a:off x="792046" y="2877905"/>
              <a:ext cx="459474" cy="403823"/>
              <a:chOff x="5892512" y="2805541"/>
              <a:chExt cx="459474" cy="403823"/>
            </a:xfrm>
          </p:grpSpPr>
          <p:sp>
            <p:nvSpPr>
              <p:cNvPr id="156" name="Google Shape;156;p11"/>
              <p:cNvSpPr/>
              <p:nvPr/>
            </p:nvSpPr>
            <p:spPr>
              <a:xfrm>
                <a:off x="5956277" y="2824919"/>
                <a:ext cx="395709" cy="376075"/>
              </a:xfrm>
              <a:prstGeom prst="ellipse">
                <a:avLst/>
              </a:prstGeom>
              <a:solidFill>
                <a:srgbClr val="C45B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57" name="Google Shape;157;p11"/>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58" name="Google Shape;158;p11"/>
              <p:cNvSpPr/>
              <p:nvPr/>
            </p:nvSpPr>
            <p:spPr>
              <a:xfrm rot="5400000">
                <a:off x="6076285" y="2946262"/>
                <a:ext cx="186870" cy="122381"/>
              </a:xfrm>
              <a:prstGeom prst="triangle">
                <a:avLst>
                  <a:gd fmla="val 50000"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Impulsividad: qué es, síntomas y tratamiento | Top Doctors" id="163" name="Google Shape;163;p12"/>
          <p:cNvPicPr preferRelativeResize="0"/>
          <p:nvPr/>
        </p:nvPicPr>
        <p:blipFill rotWithShape="1">
          <a:blip r:embed="rId3">
            <a:alphaModFix/>
          </a:blip>
          <a:srcRect b="0" l="0" r="0" t="0"/>
          <a:stretch/>
        </p:blipFill>
        <p:spPr>
          <a:xfrm>
            <a:off x="4822825" y="1234440"/>
            <a:ext cx="3852864" cy="3246120"/>
          </a:xfrm>
          <a:prstGeom prst="rect">
            <a:avLst/>
          </a:prstGeom>
          <a:noFill/>
          <a:ln>
            <a:noFill/>
          </a:ln>
        </p:spPr>
      </p:pic>
      <p:sp>
        <p:nvSpPr>
          <p:cNvPr id="164" name="Google Shape;164;p1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DEL IMPULSO</a:t>
            </a:r>
            <a:endParaRPr/>
          </a:p>
        </p:txBody>
      </p:sp>
      <p:sp>
        <p:nvSpPr>
          <p:cNvPr id="165" name="Google Shape;165;p12"/>
          <p:cNvSpPr txBox="1"/>
          <p:nvPr/>
        </p:nvSpPr>
        <p:spPr>
          <a:xfrm>
            <a:off x="511190" y="1987868"/>
            <a:ext cx="3881400" cy="33249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B2C2"/>
              </a:buClr>
              <a:buSzPts val="1200"/>
              <a:buFont typeface="Arial"/>
              <a:buChar char="•"/>
            </a:pPr>
            <a:r>
              <a:rPr b="0" i="0" lang="es-ES" sz="1200" u="none" cap="none" strike="noStrike">
                <a:solidFill>
                  <a:schemeClr val="dk1"/>
                </a:solidFill>
                <a:latin typeface="Calibri"/>
                <a:ea typeface="Calibri"/>
                <a:cs typeface="Calibri"/>
                <a:sym typeface="Calibri"/>
              </a:rPr>
              <a:t>Suele haber cambios emocionales abruptos ante una situación no prevista o ante eventos que afectan la autoestima.</a:t>
            </a:r>
            <a:endParaRPr/>
          </a:p>
          <a:p>
            <a:pPr indent="-104775" lvl="0" marL="180975" marR="0" rtl="0" algn="l">
              <a:lnSpc>
                <a:spcPct val="100000"/>
              </a:lnSpc>
              <a:spcBef>
                <a:spcPts val="0"/>
              </a:spcBef>
              <a:spcAft>
                <a:spcPts val="0"/>
              </a:spcAft>
              <a:buClr>
                <a:srgbClr val="00B2C2"/>
              </a:buClr>
              <a:buSzPts val="1200"/>
              <a:buFont typeface="Arial"/>
              <a:buNone/>
            </a:pPr>
            <a:r>
              <a:t/>
            </a:r>
            <a:endParaRPr b="0" i="0" sz="12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B2C2"/>
              </a:buClr>
              <a:buSzPts val="1200"/>
              <a:buFont typeface="Arial"/>
              <a:buChar char="•"/>
            </a:pPr>
            <a:r>
              <a:rPr b="0" i="0" lang="es-ES" sz="1200" u="none" cap="none" strike="noStrike">
                <a:solidFill>
                  <a:schemeClr val="dk1"/>
                </a:solidFill>
                <a:latin typeface="Calibri"/>
                <a:ea typeface="Calibri"/>
                <a:cs typeface="Calibri"/>
                <a:sym typeface="Calibri"/>
              </a:rPr>
              <a:t>Agotamiento emocional después de un evento estresante donde la persona ha reaccionado de forma abrupta.</a:t>
            </a:r>
            <a:endParaRPr/>
          </a:p>
          <a:p>
            <a:pPr indent="-104775" lvl="0" marL="180975" marR="0" rtl="0" algn="l">
              <a:lnSpc>
                <a:spcPct val="100000"/>
              </a:lnSpc>
              <a:spcBef>
                <a:spcPts val="0"/>
              </a:spcBef>
              <a:spcAft>
                <a:spcPts val="0"/>
              </a:spcAft>
              <a:buClr>
                <a:srgbClr val="00B2C2"/>
              </a:buClr>
              <a:buSzPts val="1200"/>
              <a:buFont typeface="Arial"/>
              <a:buNone/>
            </a:pPr>
            <a:r>
              <a:t/>
            </a:r>
            <a:endParaRPr b="0" i="0" sz="12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B2C2"/>
              </a:buClr>
              <a:buSzPts val="1200"/>
              <a:buFont typeface="Arial"/>
              <a:buChar char="•"/>
            </a:pPr>
            <a:r>
              <a:rPr b="0" i="0" lang="es-ES" sz="1200" u="none" cap="none" strike="noStrike">
                <a:solidFill>
                  <a:schemeClr val="dk1"/>
                </a:solidFill>
                <a:latin typeface="Calibri"/>
                <a:ea typeface="Calibri"/>
                <a:cs typeface="Calibri"/>
                <a:sym typeface="Calibri"/>
              </a:rPr>
              <a:t>Presencia frecuente de emociones básicas como la ira, miedo, rabia.</a:t>
            </a:r>
            <a:endParaRPr/>
          </a:p>
          <a:p>
            <a:pPr indent="-104775" lvl="0" marL="180975" marR="0" rtl="0" algn="l">
              <a:lnSpc>
                <a:spcPct val="100000"/>
              </a:lnSpc>
              <a:spcBef>
                <a:spcPts val="0"/>
              </a:spcBef>
              <a:spcAft>
                <a:spcPts val="0"/>
              </a:spcAft>
              <a:buClr>
                <a:srgbClr val="00B2C2"/>
              </a:buClr>
              <a:buSzPts val="1200"/>
              <a:buFont typeface="Arial"/>
              <a:buNone/>
            </a:pPr>
            <a:r>
              <a:t/>
            </a:r>
            <a:endParaRPr b="0" i="0" sz="12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B2C2"/>
              </a:buClr>
              <a:buSzPts val="1200"/>
              <a:buFont typeface="Arial"/>
              <a:buChar char="•"/>
            </a:pPr>
            <a:r>
              <a:rPr b="0" i="0" lang="es-ES" sz="1200" u="none" cap="none" strike="noStrike">
                <a:solidFill>
                  <a:schemeClr val="dk1"/>
                </a:solidFill>
                <a:latin typeface="Calibri"/>
                <a:ea typeface="Calibri"/>
                <a:cs typeface="Calibri"/>
                <a:sym typeface="Calibri"/>
              </a:rPr>
              <a:t>Alto nivel de estrés cuando se genera mucha opresión personal o en el trabajo. Esto genera que se reaccione de manera altamente emotiva y se piense de forma negativa.</a:t>
            </a:r>
            <a:endParaRPr/>
          </a:p>
          <a:p>
            <a:pPr indent="-104775" lvl="0" marL="180975" marR="0" rtl="0" algn="l">
              <a:lnSpc>
                <a:spcPct val="100000"/>
              </a:lnSpc>
              <a:spcBef>
                <a:spcPts val="0"/>
              </a:spcBef>
              <a:spcAft>
                <a:spcPts val="0"/>
              </a:spcAft>
              <a:buClr>
                <a:srgbClr val="00B2C2"/>
              </a:buClr>
              <a:buSzPts val="1200"/>
              <a:buFont typeface="Arial"/>
              <a:buNone/>
            </a:pPr>
            <a:r>
              <a:t/>
            </a:r>
            <a:endParaRPr b="0" i="0" sz="12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B2C2"/>
              </a:buClr>
              <a:buSzPts val="1200"/>
              <a:buFont typeface="Arial"/>
              <a:buChar char="•"/>
            </a:pPr>
            <a:r>
              <a:rPr b="0" i="0" lang="es-ES" sz="1200" u="none" cap="none" strike="noStrike">
                <a:solidFill>
                  <a:schemeClr val="dk1"/>
                </a:solidFill>
                <a:latin typeface="Calibri"/>
                <a:ea typeface="Calibri"/>
                <a:cs typeface="Calibri"/>
                <a:sym typeface="Calibri"/>
              </a:rPr>
              <a:t>Existe una autoestima desfavorable, generalmente hay un inadecuado autoconcepto, y las emociones de rabia se pueden generar cuando hay opiniones o acciones que afectan directamente </a:t>
            </a:r>
            <a:r>
              <a:rPr lang="es-ES" sz="1200">
                <a:solidFill>
                  <a:schemeClr val="dk1"/>
                </a:solidFill>
                <a:latin typeface="Calibri"/>
                <a:ea typeface="Calibri"/>
                <a:cs typeface="Calibri"/>
                <a:sym typeface="Calibri"/>
              </a:rPr>
              <a:t>a</a:t>
            </a:r>
            <a:r>
              <a:rPr b="0" i="0" lang="es-ES" sz="1200" u="none" cap="none" strike="noStrike">
                <a:solidFill>
                  <a:schemeClr val="dk1"/>
                </a:solidFill>
                <a:latin typeface="Calibri"/>
                <a:ea typeface="Calibri"/>
                <a:cs typeface="Calibri"/>
                <a:sym typeface="Calibri"/>
              </a:rPr>
              <a:t> su “yo personal”.</a:t>
            </a:r>
            <a:endParaRPr/>
          </a:p>
        </p:txBody>
      </p:sp>
      <p:grpSp>
        <p:nvGrpSpPr>
          <p:cNvPr id="166" name="Google Shape;166;p12"/>
          <p:cNvGrpSpPr/>
          <p:nvPr/>
        </p:nvGrpSpPr>
        <p:grpSpPr>
          <a:xfrm>
            <a:off x="291403" y="1283547"/>
            <a:ext cx="2435894" cy="500394"/>
            <a:chOff x="792046" y="2829619"/>
            <a:chExt cx="2435894" cy="500394"/>
          </a:xfrm>
        </p:grpSpPr>
        <p:sp>
          <p:nvSpPr>
            <p:cNvPr id="167" name="Google Shape;167;p12"/>
            <p:cNvSpPr/>
            <p:nvPr/>
          </p:nvSpPr>
          <p:spPr>
            <a:xfrm>
              <a:off x="1008063" y="2829619"/>
              <a:ext cx="2219877" cy="500394"/>
            </a:xfrm>
            <a:prstGeom prst="roundRect">
              <a:avLst>
                <a:gd fmla="val 26745" name="adj"/>
              </a:avLst>
            </a:prstGeom>
            <a:solidFill>
              <a:srgbClr val="00B2C2"/>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EMOCIONALES</a:t>
              </a:r>
              <a:endParaRPr/>
            </a:p>
          </p:txBody>
        </p:sp>
        <p:grpSp>
          <p:nvGrpSpPr>
            <p:cNvPr id="168" name="Google Shape;168;p12"/>
            <p:cNvGrpSpPr/>
            <p:nvPr/>
          </p:nvGrpSpPr>
          <p:grpSpPr>
            <a:xfrm>
              <a:off x="792046" y="2877905"/>
              <a:ext cx="459474" cy="403823"/>
              <a:chOff x="5892512" y="2805541"/>
              <a:chExt cx="459474" cy="403823"/>
            </a:xfrm>
          </p:grpSpPr>
          <p:sp>
            <p:nvSpPr>
              <p:cNvPr id="169" name="Google Shape;169;p12"/>
              <p:cNvSpPr/>
              <p:nvPr/>
            </p:nvSpPr>
            <p:spPr>
              <a:xfrm>
                <a:off x="5956277" y="2824919"/>
                <a:ext cx="395709" cy="376075"/>
              </a:xfrm>
              <a:prstGeom prst="ellipse">
                <a:avLst/>
              </a:prstGeom>
              <a:solidFill>
                <a:srgbClr val="0081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70" name="Google Shape;170;p1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71" name="Google Shape;171;p12"/>
              <p:cNvSpPr/>
              <p:nvPr/>
            </p:nvSpPr>
            <p:spPr>
              <a:xfrm rot="5400000">
                <a:off x="6076285" y="2946262"/>
                <a:ext cx="186870" cy="122381"/>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172" name="Google Shape;172;p12"/>
          <p:cNvSpPr txBox="1"/>
          <p:nvPr/>
        </p:nvSpPr>
        <p:spPr>
          <a:xfrm>
            <a:off x="511189" y="925149"/>
            <a:ext cx="8164499"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CARACTERÍSTICAS DE LAS PERSONAS IMPULSIVAS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3"/>
          <p:cNvSpPr txBox="1"/>
          <p:nvPr/>
        </p:nvSpPr>
        <p:spPr>
          <a:xfrm>
            <a:off x="511188" y="2037837"/>
            <a:ext cx="5356200" cy="23703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EE4539"/>
              </a:buClr>
              <a:buSzPts val="1400"/>
              <a:buFont typeface="Arial"/>
              <a:buChar char="•"/>
            </a:pPr>
            <a:r>
              <a:rPr b="0" i="0" lang="es-ES" sz="1400" u="none" cap="none" strike="noStrike">
                <a:solidFill>
                  <a:schemeClr val="dk1"/>
                </a:solidFill>
                <a:latin typeface="Calibri"/>
                <a:ea typeface="Calibri"/>
                <a:cs typeface="Calibri"/>
                <a:sym typeface="Calibri"/>
              </a:rPr>
              <a:t>Reacciones motoras bruscas, como por ejemplo</a:t>
            </a:r>
            <a:r>
              <a:rPr lang="es-ES">
                <a:solidFill>
                  <a:schemeClr val="dk1"/>
                </a:solidFill>
                <a:latin typeface="Calibri"/>
                <a:ea typeface="Calibri"/>
                <a:cs typeface="Calibri"/>
                <a:sym typeface="Calibri"/>
              </a:rPr>
              <a:t>,</a:t>
            </a:r>
            <a:r>
              <a:rPr b="0" i="0" lang="es-ES" sz="1400" u="none" cap="none" strike="noStrike">
                <a:solidFill>
                  <a:schemeClr val="dk1"/>
                </a:solidFill>
                <a:latin typeface="Calibri"/>
                <a:ea typeface="Calibri"/>
                <a:cs typeface="Calibri"/>
                <a:sym typeface="Calibri"/>
              </a:rPr>
              <a:t> excesivos movimientos de brazos, tronco y amplia gestualidad del rostro: dilatación de pupilas, tensión en el rostro.</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400"/>
              <a:buFont typeface="Arial"/>
              <a:buChar char="•"/>
            </a:pPr>
            <a:r>
              <a:rPr b="0" i="0" lang="es-ES" sz="1400" u="none" cap="none" strike="noStrike">
                <a:solidFill>
                  <a:schemeClr val="dk1"/>
                </a:solidFill>
                <a:latin typeface="Calibri"/>
                <a:ea typeface="Calibri"/>
                <a:cs typeface="Calibri"/>
                <a:sym typeface="Calibri"/>
              </a:rPr>
              <a:t>Agresión verbal y física en algunos casos. Suele presentarse el uso de adjetivos calificativos a modo de ataque contra la persona. </a:t>
            </a:r>
            <a:r>
              <a:rPr lang="es-ES">
                <a:solidFill>
                  <a:schemeClr val="dk1"/>
                </a:solidFill>
                <a:latin typeface="Calibri"/>
                <a:ea typeface="Calibri"/>
                <a:cs typeface="Calibri"/>
                <a:sym typeface="Calibri"/>
              </a:rPr>
              <a:t>Por</a:t>
            </a:r>
            <a:r>
              <a:rPr lang="es-ES">
                <a:solidFill>
                  <a:schemeClr val="dk1"/>
                </a:solidFill>
                <a:latin typeface="Calibri"/>
                <a:ea typeface="Calibri"/>
                <a:cs typeface="Calibri"/>
                <a:sym typeface="Calibri"/>
              </a:rPr>
              <a:t> ejemplo, si hay </a:t>
            </a:r>
            <a:r>
              <a:rPr b="0" i="0" lang="es-ES" sz="1400" u="none" cap="none" strike="noStrike">
                <a:solidFill>
                  <a:schemeClr val="dk1"/>
                </a:solidFill>
                <a:latin typeface="Calibri"/>
                <a:ea typeface="Calibri"/>
                <a:cs typeface="Calibri"/>
                <a:sym typeface="Calibri"/>
              </a:rPr>
              <a:t>tráfico en la autopista, puede darse agresión hacia un objeto </a:t>
            </a:r>
            <a:r>
              <a:rPr lang="es-ES">
                <a:solidFill>
                  <a:schemeClr val="dk1"/>
                </a:solidFill>
                <a:latin typeface="Calibri"/>
                <a:ea typeface="Calibri"/>
                <a:cs typeface="Calibri"/>
                <a:sym typeface="Calibri"/>
              </a:rPr>
              <a:t>como una manera de </a:t>
            </a:r>
            <a:r>
              <a:rPr b="0" i="0" lang="es-ES" sz="1400" u="none" cap="none" strike="noStrike">
                <a:solidFill>
                  <a:schemeClr val="dk1"/>
                </a:solidFill>
                <a:latin typeface="Calibri"/>
                <a:ea typeface="Calibri"/>
                <a:cs typeface="Calibri"/>
                <a:sym typeface="Calibri"/>
              </a:rPr>
              <a:t>descargar la ira.</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400"/>
              <a:buFont typeface="Arial"/>
              <a:buChar char="•"/>
            </a:pPr>
            <a:r>
              <a:rPr b="0" i="0" lang="es-ES" sz="1400" u="none" cap="none" strike="noStrike">
                <a:solidFill>
                  <a:schemeClr val="dk1"/>
                </a:solidFill>
                <a:latin typeface="Calibri"/>
                <a:ea typeface="Calibri"/>
                <a:cs typeface="Calibri"/>
                <a:sym typeface="Calibri"/>
              </a:rPr>
              <a:t>Poca aceptación de un error</a:t>
            </a:r>
            <a:r>
              <a:rPr lang="es-ES">
                <a:solidFill>
                  <a:schemeClr val="dk1"/>
                </a:solidFill>
                <a:latin typeface="Calibri"/>
                <a:ea typeface="Calibri"/>
                <a:cs typeface="Calibri"/>
                <a:sym typeface="Calibri"/>
              </a:rPr>
              <a:t>;</a:t>
            </a:r>
            <a:r>
              <a:rPr b="0" i="0" lang="es-ES" sz="1400" u="none" cap="none" strike="noStrike">
                <a:solidFill>
                  <a:schemeClr val="dk1"/>
                </a:solidFill>
                <a:latin typeface="Calibri"/>
                <a:ea typeface="Calibri"/>
                <a:cs typeface="Calibri"/>
                <a:sym typeface="Calibri"/>
              </a:rPr>
              <a:t> en lugar de ello</a:t>
            </a:r>
            <a:r>
              <a:rPr lang="es-ES">
                <a:solidFill>
                  <a:schemeClr val="dk1"/>
                </a:solidFill>
                <a:latin typeface="Calibri"/>
                <a:ea typeface="Calibri"/>
                <a:cs typeface="Calibri"/>
                <a:sym typeface="Calibri"/>
              </a:rPr>
              <a:t>, </a:t>
            </a:r>
            <a:r>
              <a:rPr b="0" i="0" lang="es-ES" sz="1400" u="none" cap="none" strike="noStrike">
                <a:solidFill>
                  <a:schemeClr val="dk1"/>
                </a:solidFill>
                <a:latin typeface="Calibri"/>
                <a:ea typeface="Calibri"/>
                <a:cs typeface="Calibri"/>
                <a:sym typeface="Calibri"/>
              </a:rPr>
              <a:t>se reemplaza por un cuestionamiento hacia un tercero para evitar sentirse afectado.</a:t>
            </a:r>
            <a:endParaRPr b="0" i="0" sz="1400" u="none" cap="none" strike="noStrike">
              <a:solidFill>
                <a:schemeClr val="dk1"/>
              </a:solidFill>
              <a:latin typeface="Calibri"/>
              <a:ea typeface="Calibri"/>
              <a:cs typeface="Calibri"/>
              <a:sym typeface="Calibri"/>
            </a:endParaRPr>
          </a:p>
        </p:txBody>
      </p:sp>
      <p:pic>
        <p:nvPicPr>
          <p:cNvPr descr="La impulsividad y el alcoholismo" id="178" name="Google Shape;178;p13"/>
          <p:cNvPicPr preferRelativeResize="0"/>
          <p:nvPr/>
        </p:nvPicPr>
        <p:blipFill rotWithShape="1">
          <a:blip r:embed="rId3">
            <a:alphaModFix/>
          </a:blip>
          <a:srcRect b="0" l="0" r="0" t="0"/>
          <a:stretch/>
        </p:blipFill>
        <p:spPr>
          <a:xfrm>
            <a:off x="6048374" y="1986359"/>
            <a:ext cx="2627313" cy="2532350"/>
          </a:xfrm>
          <a:prstGeom prst="rect">
            <a:avLst/>
          </a:prstGeom>
          <a:noFill/>
          <a:ln>
            <a:noFill/>
          </a:ln>
        </p:spPr>
      </p:pic>
      <p:sp>
        <p:nvSpPr>
          <p:cNvPr id="179" name="Google Shape;179;p1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DEL IMPULSO</a:t>
            </a:r>
            <a:endParaRPr/>
          </a:p>
        </p:txBody>
      </p:sp>
      <p:grpSp>
        <p:nvGrpSpPr>
          <p:cNvPr id="180" name="Google Shape;180;p13"/>
          <p:cNvGrpSpPr/>
          <p:nvPr/>
        </p:nvGrpSpPr>
        <p:grpSpPr>
          <a:xfrm>
            <a:off x="291403" y="1283543"/>
            <a:ext cx="2435894" cy="500394"/>
            <a:chOff x="792046" y="2829619"/>
            <a:chExt cx="2435894" cy="500394"/>
          </a:xfrm>
        </p:grpSpPr>
        <p:sp>
          <p:nvSpPr>
            <p:cNvPr id="181" name="Google Shape;181;p13"/>
            <p:cNvSpPr/>
            <p:nvPr/>
          </p:nvSpPr>
          <p:spPr>
            <a:xfrm>
              <a:off x="1008063" y="2829619"/>
              <a:ext cx="2219877" cy="500394"/>
            </a:xfrm>
            <a:prstGeom prst="roundRect">
              <a:avLst>
                <a:gd fmla="val 26745" name="adj"/>
              </a:avLst>
            </a:prstGeom>
            <a:solidFill>
              <a:srgbClr val="EE4539"/>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CONDUCTUALES</a:t>
              </a:r>
              <a:endParaRPr/>
            </a:p>
          </p:txBody>
        </p:sp>
        <p:grpSp>
          <p:nvGrpSpPr>
            <p:cNvPr id="182" name="Google Shape;182;p13"/>
            <p:cNvGrpSpPr/>
            <p:nvPr/>
          </p:nvGrpSpPr>
          <p:grpSpPr>
            <a:xfrm>
              <a:off x="792046" y="2877905"/>
              <a:ext cx="459474" cy="403823"/>
              <a:chOff x="5892512" y="2805541"/>
              <a:chExt cx="459474" cy="403823"/>
            </a:xfrm>
          </p:grpSpPr>
          <p:sp>
            <p:nvSpPr>
              <p:cNvPr id="183" name="Google Shape;183;p13"/>
              <p:cNvSpPr/>
              <p:nvPr/>
            </p:nvSpPr>
            <p:spPr>
              <a:xfrm>
                <a:off x="5956277" y="2824919"/>
                <a:ext cx="395709" cy="376075"/>
              </a:xfrm>
              <a:prstGeom prst="ellipse">
                <a:avLst/>
              </a:prstGeom>
              <a:solidFill>
                <a:srgbClr val="A22F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84" name="Google Shape;184;p1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85" name="Google Shape;185;p13"/>
              <p:cNvSpPr/>
              <p:nvPr/>
            </p:nvSpPr>
            <p:spPr>
              <a:xfrm rot="5400000">
                <a:off x="6076285" y="2946262"/>
                <a:ext cx="186870" cy="122381"/>
              </a:xfrm>
              <a:prstGeom prst="triangle">
                <a:avLst>
                  <a:gd fmla="val 50000"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186" name="Google Shape;186;p13"/>
          <p:cNvSpPr txBox="1"/>
          <p:nvPr/>
        </p:nvSpPr>
        <p:spPr>
          <a:xfrm>
            <a:off x="511189" y="925149"/>
            <a:ext cx="8164499"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CARACTERÍSTICAS DE LAS PERSONAS IMPULSIVAS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47"/>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JERARQUÍA DE</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LAS NECESIDADES</a:t>
            </a:r>
            <a:endParaRPr/>
          </a:p>
        </p:txBody>
      </p:sp>
      <p:pic>
        <p:nvPicPr>
          <p:cNvPr id="194" name="Google Shape;194;p47"/>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nvSpPr>
        <p:spPr>
          <a:xfrm>
            <a:off x="511188" y="920764"/>
            <a:ext cx="3591600" cy="38790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Iniciaremos explicando la función activa de la necesidad humana.</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Es una función inherente de la personalidad que constituye una fuente de activación en el organismo si ésta se estimula cuando estamos en interacción con el entorno. Esto se activará dependiendo del objeto – meta. Se busca satisfacer una necesidad pues esta brindará un equilibrio cognitivo, emocional y organísmico.</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Es importante resaltar que toda necesidad se orienta en alcanzar una satisfacción parcial o total. Por ejemplo, cuando hemos gastado mucha energía,  requerimos comida</a:t>
            </a:r>
            <a:r>
              <a:rPr lang="es-ES">
                <a:solidFill>
                  <a:schemeClr val="dk1"/>
                </a:solidFill>
                <a:latin typeface="Calibri"/>
                <a:ea typeface="Calibri"/>
                <a:cs typeface="Calibri"/>
                <a:sym typeface="Calibri"/>
              </a:rPr>
              <a:t>;</a:t>
            </a:r>
            <a:r>
              <a:rPr b="0" i="0" lang="es-ES" sz="1400" u="none" cap="none" strike="noStrike">
                <a:solidFill>
                  <a:schemeClr val="dk1"/>
                </a:solidFill>
                <a:latin typeface="Calibri"/>
                <a:ea typeface="Calibri"/>
                <a:cs typeface="Calibri"/>
                <a:sym typeface="Calibri"/>
              </a:rPr>
              <a:t> para la sed</a:t>
            </a:r>
            <a:r>
              <a:rPr lang="es-ES">
                <a:solidFill>
                  <a:schemeClr val="dk1"/>
                </a:solidFill>
                <a:latin typeface="Calibri"/>
                <a:ea typeface="Calibri"/>
                <a:cs typeface="Calibri"/>
                <a:sym typeface="Calibri"/>
              </a:rPr>
              <a:t>, </a:t>
            </a:r>
            <a:r>
              <a:rPr b="0" i="0" lang="es-ES" sz="1400" u="none" cap="none" strike="noStrike">
                <a:solidFill>
                  <a:schemeClr val="dk1"/>
                </a:solidFill>
                <a:latin typeface="Calibri"/>
                <a:ea typeface="Calibri"/>
                <a:cs typeface="Calibri"/>
                <a:sym typeface="Calibri"/>
              </a:rPr>
              <a:t>agua; cuando tenemos necesidad de afecto, buscamos el acercamiento con alguien a</a:t>
            </a:r>
            <a:r>
              <a:rPr lang="es-ES">
                <a:solidFill>
                  <a:schemeClr val="dk1"/>
                </a:solidFill>
                <a:latin typeface="Calibri"/>
                <a:ea typeface="Calibri"/>
                <a:cs typeface="Calibri"/>
                <a:sym typeface="Calibri"/>
              </a:rPr>
              <a:t>l</a:t>
            </a:r>
            <a:r>
              <a:rPr b="0" i="0" lang="es-ES" sz="1400" u="none" cap="none" strike="noStrike">
                <a:solidFill>
                  <a:schemeClr val="dk1"/>
                </a:solidFill>
                <a:latin typeface="Calibri"/>
                <a:ea typeface="Calibri"/>
                <a:cs typeface="Calibri"/>
                <a:sym typeface="Calibri"/>
              </a:rPr>
              <a:t> que podemos abrazar o acariciar.</a:t>
            </a:r>
            <a:endParaRPr b="0" i="0" sz="1400" u="none" cap="none" strike="noStrike">
              <a:solidFill>
                <a:schemeClr val="dk1"/>
              </a:solidFill>
              <a:latin typeface="Calibri"/>
              <a:ea typeface="Calibri"/>
              <a:cs typeface="Calibri"/>
              <a:sym typeface="Calibri"/>
            </a:endParaRPr>
          </a:p>
        </p:txBody>
      </p:sp>
      <p:pic>
        <p:nvPicPr>
          <p:cNvPr descr="Las seis necesidades humanas | Revista NEO" id="200" name="Google Shape;200;p15"/>
          <p:cNvPicPr preferRelativeResize="0"/>
          <p:nvPr/>
        </p:nvPicPr>
        <p:blipFill rotWithShape="1">
          <a:blip r:embed="rId3">
            <a:alphaModFix/>
          </a:blip>
          <a:srcRect b="0" l="557" r="0" t="829"/>
          <a:stretch/>
        </p:blipFill>
        <p:spPr>
          <a:xfrm>
            <a:off x="4392613" y="912813"/>
            <a:ext cx="4283075" cy="2868924"/>
          </a:xfrm>
          <a:prstGeom prst="rect">
            <a:avLst/>
          </a:prstGeom>
          <a:noFill/>
          <a:ln>
            <a:noFill/>
          </a:ln>
        </p:spPr>
      </p:pic>
      <p:sp>
        <p:nvSpPr>
          <p:cNvPr id="201" name="Google Shape;201;p1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JERARQUÍA DE LAS NECESIDADES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6"/>
          <p:cNvSpPr txBox="1"/>
          <p:nvPr/>
        </p:nvSpPr>
        <p:spPr>
          <a:xfrm>
            <a:off x="511188" y="920829"/>
            <a:ext cx="2917800" cy="246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600" u="none" cap="none" strike="noStrike">
                <a:solidFill>
                  <a:schemeClr val="dk1"/>
                </a:solidFill>
                <a:latin typeface="Calibri"/>
                <a:ea typeface="Calibri"/>
                <a:cs typeface="Calibri"/>
                <a:sym typeface="Calibri"/>
              </a:rPr>
              <a:t>Según la teoría de </a:t>
            </a:r>
            <a:r>
              <a:rPr b="1" i="0" lang="es-ES" sz="1600" u="none" cap="none" strike="noStrike">
                <a:solidFill>
                  <a:schemeClr val="dk1"/>
                </a:solidFill>
                <a:latin typeface="Calibri"/>
                <a:ea typeface="Calibri"/>
                <a:cs typeface="Calibri"/>
                <a:sym typeface="Calibri"/>
              </a:rPr>
              <a:t>Abraham Maslow</a:t>
            </a:r>
            <a:r>
              <a:rPr b="0" i="0" lang="es-ES" sz="1600" u="none" cap="none" strike="noStrike">
                <a:solidFill>
                  <a:schemeClr val="dk1"/>
                </a:solidFill>
                <a:latin typeface="Calibri"/>
                <a:ea typeface="Calibri"/>
                <a:cs typeface="Calibri"/>
                <a:sym typeface="Calibri"/>
              </a:rPr>
              <a:t>, “la motivación obedece a una jerarquía de necesidades y factores que motivan a la persona</a:t>
            </a:r>
            <a:r>
              <a:rPr lang="es-ES" sz="1600">
                <a:solidFill>
                  <a:schemeClr val="dk1"/>
                </a:solidFill>
                <a:latin typeface="Calibri"/>
                <a:ea typeface="Calibri"/>
                <a:cs typeface="Calibri"/>
                <a:sym typeface="Calibri"/>
              </a:rPr>
              <a:t>.</a:t>
            </a:r>
            <a:r>
              <a:rPr b="0" i="0" lang="es-ES" sz="1600" u="none" cap="none" strike="noStrike">
                <a:solidFill>
                  <a:schemeClr val="dk1"/>
                </a:solidFill>
                <a:latin typeface="Calibri"/>
                <a:ea typeface="Calibri"/>
                <a:cs typeface="Calibri"/>
                <a:sym typeface="Calibri"/>
              </a:rPr>
              <a:t> </a:t>
            </a:r>
            <a:r>
              <a:rPr lang="es-ES" sz="1600">
                <a:solidFill>
                  <a:schemeClr val="dk1"/>
                </a:solidFill>
                <a:latin typeface="Calibri"/>
                <a:ea typeface="Calibri"/>
                <a:cs typeface="Calibri"/>
                <a:sym typeface="Calibri"/>
              </a:rPr>
              <a:t>Esta</a:t>
            </a:r>
            <a:r>
              <a:rPr b="0" i="0" lang="es-ES" sz="1600" u="none" cap="none" strike="noStrike">
                <a:solidFill>
                  <a:schemeClr val="dk1"/>
                </a:solidFill>
                <a:latin typeface="Calibri"/>
                <a:ea typeface="Calibri"/>
                <a:cs typeface="Calibri"/>
                <a:sym typeface="Calibri"/>
              </a:rPr>
              <a:t> jerarquía identifica categorías de necesidades y considera un orden jerárquico ascendente de acuerdo a su importancia para la supervivencia y la capacidad de motivación en todo ser humano”.</a:t>
            </a:r>
            <a:endParaRPr b="0" i="0" sz="1400" u="none" cap="none" strike="noStrike">
              <a:solidFill>
                <a:schemeClr val="dk1"/>
              </a:solidFill>
              <a:latin typeface="Arial"/>
              <a:ea typeface="Arial"/>
              <a:cs typeface="Arial"/>
              <a:sym typeface="Arial"/>
            </a:endParaRPr>
          </a:p>
        </p:txBody>
      </p:sp>
      <p:sp>
        <p:nvSpPr>
          <p:cNvPr id="207" name="Google Shape;207;p1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JERARQUÍA DE LAS NECESIDADES</a:t>
            </a:r>
            <a:endParaRPr/>
          </a:p>
        </p:txBody>
      </p:sp>
      <p:grpSp>
        <p:nvGrpSpPr>
          <p:cNvPr id="208" name="Google Shape;208;p16"/>
          <p:cNvGrpSpPr/>
          <p:nvPr/>
        </p:nvGrpSpPr>
        <p:grpSpPr>
          <a:xfrm>
            <a:off x="3694033" y="912813"/>
            <a:ext cx="4155899" cy="3596391"/>
            <a:chOff x="0" y="0"/>
            <a:chExt cx="4155899" cy="3596391"/>
          </a:xfrm>
        </p:grpSpPr>
        <p:sp>
          <p:nvSpPr>
            <p:cNvPr id="209" name="Google Shape;209;p16"/>
            <p:cNvSpPr/>
            <p:nvPr/>
          </p:nvSpPr>
          <p:spPr>
            <a:xfrm>
              <a:off x="1262272" y="0"/>
              <a:ext cx="1631354" cy="1411725"/>
            </a:xfrm>
            <a:prstGeom prst="trapezoid">
              <a:avLst>
                <a:gd fmla="val 57779" name="adj"/>
              </a:avLst>
            </a:prstGeom>
            <a:solidFill>
              <a:srgbClr val="FE762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txBox="1"/>
            <p:nvPr/>
          </p:nvSpPr>
          <p:spPr>
            <a:xfrm>
              <a:off x="1262272" y="0"/>
              <a:ext cx="1631354" cy="1411725"/>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90000"/>
                </a:lnSpc>
                <a:spcBef>
                  <a:spcPts val="42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90000"/>
                </a:lnSpc>
                <a:spcBef>
                  <a:spcPts val="42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90000"/>
                </a:lnSpc>
                <a:spcBef>
                  <a:spcPts val="420"/>
                </a:spcBef>
                <a:spcAft>
                  <a:spcPts val="0"/>
                </a:spcAft>
                <a:buClr>
                  <a:srgbClr val="000000"/>
                </a:buClr>
                <a:buSzPts val="1200"/>
                <a:buFont typeface="Arial"/>
                <a:buNone/>
              </a:pPr>
              <a:r>
                <a:rPr b="1" i="0" lang="es-ES" sz="1200" u="none" cap="none" strike="noStrike">
                  <a:solidFill>
                    <a:schemeClr val="lt1"/>
                  </a:solidFill>
                  <a:latin typeface="Arial"/>
                  <a:ea typeface="Arial"/>
                  <a:cs typeface="Arial"/>
                  <a:sym typeface="Arial"/>
                </a:rPr>
                <a:t>AUTO</a:t>
              </a:r>
              <a:br>
                <a:rPr b="1" i="0" lang="es-ES" sz="1200" u="none" cap="none" strike="noStrike">
                  <a:solidFill>
                    <a:schemeClr val="lt1"/>
                  </a:solidFill>
                  <a:latin typeface="Arial"/>
                  <a:ea typeface="Arial"/>
                  <a:cs typeface="Arial"/>
                  <a:sym typeface="Arial"/>
                </a:rPr>
              </a:br>
              <a:r>
                <a:rPr b="1" i="0" lang="es-ES" sz="1200" u="none" cap="none" strike="noStrike">
                  <a:solidFill>
                    <a:schemeClr val="lt1"/>
                  </a:solidFill>
                  <a:latin typeface="Arial"/>
                  <a:ea typeface="Arial"/>
                  <a:cs typeface="Arial"/>
                  <a:sym typeface="Arial"/>
                </a:rPr>
                <a:t>REALIZACIÓN</a:t>
              </a:r>
              <a:endParaRPr/>
            </a:p>
          </p:txBody>
        </p:sp>
        <p:sp>
          <p:nvSpPr>
            <p:cNvPr id="211" name="Google Shape;211;p16"/>
            <p:cNvSpPr/>
            <p:nvPr/>
          </p:nvSpPr>
          <p:spPr>
            <a:xfrm>
              <a:off x="946704" y="1411725"/>
              <a:ext cx="2262491" cy="546166"/>
            </a:xfrm>
            <a:prstGeom prst="trapezoid">
              <a:avLst>
                <a:gd fmla="val 57779" name="adj"/>
              </a:avLst>
            </a:prstGeom>
            <a:solidFill>
              <a:srgbClr val="91C14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txBox="1"/>
            <p:nvPr/>
          </p:nvSpPr>
          <p:spPr>
            <a:xfrm>
              <a:off x="1342640" y="1411725"/>
              <a:ext cx="1470619" cy="546166"/>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1" i="0" lang="es-ES" sz="1200" u="none" cap="none" strike="noStrike">
                  <a:solidFill>
                    <a:schemeClr val="lt1"/>
                  </a:solidFill>
                  <a:latin typeface="Arial"/>
                  <a:ea typeface="Arial"/>
                  <a:cs typeface="Arial"/>
                  <a:sym typeface="Arial"/>
                </a:rPr>
                <a:t>ESTIMA</a:t>
              </a:r>
              <a:endParaRPr/>
            </a:p>
          </p:txBody>
        </p:sp>
        <p:sp>
          <p:nvSpPr>
            <p:cNvPr id="213" name="Google Shape;213;p16"/>
            <p:cNvSpPr/>
            <p:nvPr/>
          </p:nvSpPr>
          <p:spPr>
            <a:xfrm>
              <a:off x="631136" y="1957892"/>
              <a:ext cx="2893627" cy="546166"/>
            </a:xfrm>
            <a:prstGeom prst="trapezoid">
              <a:avLst>
                <a:gd fmla="val 57779" name="adj"/>
              </a:avLst>
            </a:prstGeom>
            <a:solidFill>
              <a:srgbClr val="EE453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txBox="1"/>
            <p:nvPr/>
          </p:nvSpPr>
          <p:spPr>
            <a:xfrm>
              <a:off x="1137521" y="1957892"/>
              <a:ext cx="1880857" cy="546166"/>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1" i="0" lang="es-ES" sz="1200" u="none" cap="none" strike="noStrike">
                  <a:solidFill>
                    <a:schemeClr val="lt1"/>
                  </a:solidFill>
                  <a:latin typeface="Arial"/>
                  <a:ea typeface="Arial"/>
                  <a:cs typeface="Arial"/>
                  <a:sym typeface="Arial"/>
                </a:rPr>
                <a:t>SOCIALES</a:t>
              </a:r>
              <a:endParaRPr/>
            </a:p>
          </p:txBody>
        </p:sp>
        <p:sp>
          <p:nvSpPr>
            <p:cNvPr id="215" name="Google Shape;215;p16"/>
            <p:cNvSpPr/>
            <p:nvPr/>
          </p:nvSpPr>
          <p:spPr>
            <a:xfrm>
              <a:off x="315568" y="2504058"/>
              <a:ext cx="3524763" cy="546166"/>
            </a:xfrm>
            <a:prstGeom prst="trapezoid">
              <a:avLst>
                <a:gd fmla="val 57779" name="adj"/>
              </a:avLst>
            </a:prstGeom>
            <a:solidFill>
              <a:srgbClr val="FDC31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txBox="1"/>
            <p:nvPr/>
          </p:nvSpPr>
          <p:spPr>
            <a:xfrm>
              <a:off x="932401" y="2504058"/>
              <a:ext cx="2291096" cy="546166"/>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1" i="0" lang="es-ES" sz="1200" u="none" cap="none" strike="noStrike">
                  <a:solidFill>
                    <a:schemeClr val="lt1"/>
                  </a:solidFill>
                  <a:latin typeface="Arial"/>
                  <a:ea typeface="Arial"/>
                  <a:cs typeface="Arial"/>
                  <a:sym typeface="Arial"/>
                </a:rPr>
                <a:t>SEGURIDAD</a:t>
              </a:r>
              <a:endParaRPr/>
            </a:p>
          </p:txBody>
        </p:sp>
        <p:sp>
          <p:nvSpPr>
            <p:cNvPr id="217" name="Google Shape;217;p16"/>
            <p:cNvSpPr/>
            <p:nvPr/>
          </p:nvSpPr>
          <p:spPr>
            <a:xfrm>
              <a:off x="0" y="3050225"/>
              <a:ext cx="4155899" cy="546166"/>
            </a:xfrm>
            <a:prstGeom prst="trapezoid">
              <a:avLst>
                <a:gd fmla="val 57779" name="adj"/>
              </a:avLst>
            </a:prstGeom>
            <a:solidFill>
              <a:srgbClr val="00B2C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txBox="1"/>
            <p:nvPr/>
          </p:nvSpPr>
          <p:spPr>
            <a:xfrm>
              <a:off x="727282" y="3050225"/>
              <a:ext cx="2701335" cy="546166"/>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1" i="0" lang="es-ES" sz="1200" u="none" cap="none" strike="noStrike">
                  <a:solidFill>
                    <a:schemeClr val="lt1"/>
                  </a:solidFill>
                  <a:latin typeface="Arial"/>
                  <a:ea typeface="Arial"/>
                  <a:cs typeface="Arial"/>
                  <a:sym typeface="Arial"/>
                </a:rPr>
                <a:t>FISIOLÓGICAS</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JERARQUÍA DE LAS NECESIDADES</a:t>
            </a:r>
            <a:endParaRPr/>
          </a:p>
        </p:txBody>
      </p:sp>
      <p:grpSp>
        <p:nvGrpSpPr>
          <p:cNvPr id="224" name="Google Shape;224;p17"/>
          <p:cNvGrpSpPr/>
          <p:nvPr/>
        </p:nvGrpSpPr>
        <p:grpSpPr>
          <a:xfrm>
            <a:off x="291403" y="925735"/>
            <a:ext cx="2435894" cy="500394"/>
            <a:chOff x="792046" y="2829619"/>
            <a:chExt cx="2435894" cy="500394"/>
          </a:xfrm>
        </p:grpSpPr>
        <p:sp>
          <p:nvSpPr>
            <p:cNvPr id="225" name="Google Shape;225;p17"/>
            <p:cNvSpPr/>
            <p:nvPr/>
          </p:nvSpPr>
          <p:spPr>
            <a:xfrm>
              <a:off x="1008063" y="2829619"/>
              <a:ext cx="2219877" cy="500394"/>
            </a:xfrm>
            <a:prstGeom prst="roundRect">
              <a:avLst>
                <a:gd fmla="val 26745" name="adj"/>
              </a:avLst>
            </a:prstGeom>
            <a:solidFill>
              <a:srgbClr val="00B2C2"/>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Necesidades </a:t>
              </a:r>
              <a:r>
                <a:rPr b="1" lang="es-ES" sz="1600">
                  <a:solidFill>
                    <a:schemeClr val="lt1"/>
                  </a:solidFill>
                  <a:latin typeface="Calibri"/>
                  <a:ea typeface="Calibri"/>
                  <a:cs typeface="Calibri"/>
                  <a:sym typeface="Calibri"/>
                </a:rPr>
                <a:t>f</a:t>
              </a:r>
              <a:r>
                <a:rPr b="1" i="0" lang="es-ES" sz="1600" u="none" cap="none" strike="noStrike">
                  <a:solidFill>
                    <a:schemeClr val="lt1"/>
                  </a:solidFill>
                  <a:latin typeface="Calibri"/>
                  <a:ea typeface="Calibri"/>
                  <a:cs typeface="Calibri"/>
                  <a:sym typeface="Calibri"/>
                </a:rPr>
                <a:t>isiológicas</a:t>
              </a:r>
              <a:endParaRPr/>
            </a:p>
          </p:txBody>
        </p:sp>
        <p:grpSp>
          <p:nvGrpSpPr>
            <p:cNvPr id="226" name="Google Shape;226;p17"/>
            <p:cNvGrpSpPr/>
            <p:nvPr/>
          </p:nvGrpSpPr>
          <p:grpSpPr>
            <a:xfrm>
              <a:off x="792046" y="2877905"/>
              <a:ext cx="459474" cy="403823"/>
              <a:chOff x="5892512" y="2805541"/>
              <a:chExt cx="459474" cy="403823"/>
            </a:xfrm>
          </p:grpSpPr>
          <p:sp>
            <p:nvSpPr>
              <p:cNvPr id="227" name="Google Shape;227;p17"/>
              <p:cNvSpPr/>
              <p:nvPr/>
            </p:nvSpPr>
            <p:spPr>
              <a:xfrm>
                <a:off x="5956277" y="2824919"/>
                <a:ext cx="395709" cy="376075"/>
              </a:xfrm>
              <a:prstGeom prst="ellipse">
                <a:avLst/>
              </a:prstGeom>
              <a:solidFill>
                <a:srgbClr val="0081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28" name="Google Shape;228;p17"/>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29" name="Google Shape;229;p17"/>
              <p:cNvSpPr/>
              <p:nvPr/>
            </p:nvSpPr>
            <p:spPr>
              <a:xfrm rot="5400000">
                <a:off x="6076285" y="2946262"/>
                <a:ext cx="186870" cy="122381"/>
              </a:xfrm>
              <a:prstGeom prst="triangle">
                <a:avLst>
                  <a:gd fmla="val 50000"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30" name="Google Shape;230;p17"/>
          <p:cNvSpPr txBox="1"/>
          <p:nvPr/>
        </p:nvSpPr>
        <p:spPr>
          <a:xfrm>
            <a:off x="511188" y="1711833"/>
            <a:ext cx="3810900" cy="30168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B2C2"/>
              </a:buClr>
              <a:buSzPts val="1400"/>
              <a:buFont typeface="Arial"/>
              <a:buChar char="•"/>
            </a:pPr>
            <a:r>
              <a:rPr b="1" i="0" lang="es-ES" sz="1400" u="none" cap="none" strike="noStrike">
                <a:solidFill>
                  <a:schemeClr val="dk1"/>
                </a:solidFill>
                <a:latin typeface="Calibri"/>
                <a:ea typeface="Calibri"/>
                <a:cs typeface="Calibri"/>
                <a:sym typeface="Calibri"/>
              </a:rPr>
              <a:t>Según Maslow, </a:t>
            </a:r>
            <a:r>
              <a:rPr lang="es-ES">
                <a:solidFill>
                  <a:schemeClr val="dk1"/>
                </a:solidFill>
                <a:latin typeface="Calibri"/>
                <a:ea typeface="Calibri"/>
                <a:cs typeface="Calibri"/>
                <a:sym typeface="Calibri"/>
              </a:rPr>
              <a:t>s</a:t>
            </a:r>
            <a:r>
              <a:rPr b="0" i="0" lang="es-ES" sz="1400" u="none" cap="none" strike="noStrike">
                <a:solidFill>
                  <a:schemeClr val="dk1"/>
                </a:solidFill>
                <a:latin typeface="Calibri"/>
                <a:ea typeface="Calibri"/>
                <a:cs typeface="Calibri"/>
                <a:sym typeface="Calibri"/>
              </a:rPr>
              <a:t>on de origen biológico y refieren a  la supervivencia del hombre; </a:t>
            </a:r>
            <a:r>
              <a:rPr lang="es-ES">
                <a:solidFill>
                  <a:schemeClr val="dk1"/>
                </a:solidFill>
                <a:latin typeface="Calibri"/>
                <a:ea typeface="Calibri"/>
                <a:cs typeface="Calibri"/>
                <a:sym typeface="Calibri"/>
              </a:rPr>
              <a:t>son</a:t>
            </a:r>
            <a:r>
              <a:rPr b="0" i="0" lang="es-ES" sz="1400" u="none" cap="none" strike="noStrike">
                <a:solidFill>
                  <a:schemeClr val="dk1"/>
                </a:solidFill>
                <a:latin typeface="Calibri"/>
                <a:ea typeface="Calibri"/>
                <a:cs typeface="Calibri"/>
                <a:sym typeface="Calibri"/>
              </a:rPr>
              <a:t> necesidades básicas e incluyen cosas como</a:t>
            </a:r>
            <a:r>
              <a:rPr lang="es-ES">
                <a:solidFill>
                  <a:schemeClr val="dk1"/>
                </a:solidFill>
                <a:latin typeface="Calibri"/>
                <a:ea typeface="Calibri"/>
                <a:cs typeface="Calibri"/>
                <a:sym typeface="Calibri"/>
              </a:rPr>
              <a:t> la </a:t>
            </a:r>
            <a:r>
              <a:rPr b="0" i="0" lang="es-ES" sz="1400" u="none" cap="none" strike="noStrike">
                <a:solidFill>
                  <a:schemeClr val="dk1"/>
                </a:solidFill>
                <a:latin typeface="Calibri"/>
                <a:ea typeface="Calibri"/>
                <a:cs typeface="Calibri"/>
                <a:sym typeface="Calibri"/>
              </a:rPr>
              <a:t>necesidad de respirar, de beber agua, de dormir, de comer, de refugio.</a:t>
            </a:r>
            <a:endParaRPr/>
          </a:p>
          <a:p>
            <a:pPr indent="-92075" lvl="0" marL="180975" marR="0" rtl="0" algn="l">
              <a:lnSpc>
                <a:spcPct val="100000"/>
              </a:lnSpc>
              <a:spcBef>
                <a:spcPts val="0"/>
              </a:spcBef>
              <a:spcAft>
                <a:spcPts val="0"/>
              </a:spcAft>
              <a:buClr>
                <a:srgbClr val="00B2C2"/>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B2C2"/>
              </a:buClr>
              <a:buSzPts val="1400"/>
              <a:buFont typeface="Arial"/>
              <a:buChar char="•"/>
            </a:pPr>
            <a:r>
              <a:rPr b="0" i="0" lang="es-ES" sz="1400" u="none" cap="none" strike="noStrike">
                <a:solidFill>
                  <a:schemeClr val="dk1"/>
                </a:solidFill>
                <a:latin typeface="Calibri"/>
                <a:ea typeface="Calibri"/>
                <a:cs typeface="Calibri"/>
                <a:sym typeface="Calibri"/>
              </a:rPr>
              <a:t>Esta necesidad es netamente innata, por lo cual no requiere de algún tipo de aprendizaje previo para que el impulso en la búsqueda de su satisfacción se produzca. Asimismo, la satisfacción de esta necesidad va a generar la “homeostasis” que es el equilibrio orgánico que nos ayuda a desempeñarnos con energía en nuestra vida diaria.</a:t>
            </a:r>
            <a:endParaRPr/>
          </a:p>
        </p:txBody>
      </p:sp>
      <p:pic>
        <p:nvPicPr>
          <p:cNvPr id="231" name="Google Shape;231;p17"/>
          <p:cNvPicPr preferRelativeResize="0"/>
          <p:nvPr/>
        </p:nvPicPr>
        <p:blipFill rotWithShape="1">
          <a:blip r:embed="rId3">
            <a:alphaModFix/>
          </a:blip>
          <a:srcRect b="0" l="8518" r="11775" t="0"/>
          <a:stretch/>
        </p:blipFill>
        <p:spPr>
          <a:xfrm>
            <a:off x="4822825" y="1712926"/>
            <a:ext cx="3852863" cy="32225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Qué es la NECESIDAD de SEGURIDAD y cómo se satisface" id="236" name="Google Shape;236;p18"/>
          <p:cNvPicPr preferRelativeResize="0"/>
          <p:nvPr/>
        </p:nvPicPr>
        <p:blipFill rotWithShape="1">
          <a:blip r:embed="rId3">
            <a:alphaModFix/>
          </a:blip>
          <a:srcRect b="0" l="17418" r="22441" t="0"/>
          <a:stretch/>
        </p:blipFill>
        <p:spPr>
          <a:xfrm>
            <a:off x="4822825" y="912813"/>
            <a:ext cx="3852864" cy="4326176"/>
          </a:xfrm>
          <a:prstGeom prst="rect">
            <a:avLst/>
          </a:prstGeom>
          <a:noFill/>
          <a:ln>
            <a:noFill/>
          </a:ln>
        </p:spPr>
      </p:pic>
      <p:sp>
        <p:nvSpPr>
          <p:cNvPr id="237" name="Google Shape;237;p1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JERARQUÍA DE LAS NECESIDADES</a:t>
            </a:r>
            <a:endParaRPr/>
          </a:p>
        </p:txBody>
      </p:sp>
      <p:grpSp>
        <p:nvGrpSpPr>
          <p:cNvPr id="238" name="Google Shape;238;p18"/>
          <p:cNvGrpSpPr/>
          <p:nvPr/>
        </p:nvGrpSpPr>
        <p:grpSpPr>
          <a:xfrm>
            <a:off x="291403" y="925735"/>
            <a:ext cx="2435894" cy="500394"/>
            <a:chOff x="792046" y="2829619"/>
            <a:chExt cx="2435894" cy="500394"/>
          </a:xfrm>
        </p:grpSpPr>
        <p:sp>
          <p:nvSpPr>
            <p:cNvPr id="239" name="Google Shape;239;p18"/>
            <p:cNvSpPr/>
            <p:nvPr/>
          </p:nvSpPr>
          <p:spPr>
            <a:xfrm>
              <a:off x="1008063" y="2829619"/>
              <a:ext cx="2219877" cy="500394"/>
            </a:xfrm>
            <a:prstGeom prst="roundRect">
              <a:avLst>
                <a:gd fmla="val 26745" name="adj"/>
              </a:avLst>
            </a:prstGeom>
            <a:solidFill>
              <a:srgbClr val="FDC312"/>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Necesidades</a:t>
              </a:r>
              <a:endParaRPr/>
            </a:p>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de seguridad</a:t>
              </a:r>
              <a:endParaRPr/>
            </a:p>
          </p:txBody>
        </p:sp>
        <p:grpSp>
          <p:nvGrpSpPr>
            <p:cNvPr id="240" name="Google Shape;240;p18"/>
            <p:cNvGrpSpPr/>
            <p:nvPr/>
          </p:nvGrpSpPr>
          <p:grpSpPr>
            <a:xfrm>
              <a:off x="792046" y="2877905"/>
              <a:ext cx="459474" cy="403823"/>
              <a:chOff x="5892512" y="2805541"/>
              <a:chExt cx="459474" cy="403823"/>
            </a:xfrm>
          </p:grpSpPr>
          <p:sp>
            <p:nvSpPr>
              <p:cNvPr id="241" name="Google Shape;241;p18"/>
              <p:cNvSpPr/>
              <p:nvPr/>
            </p:nvSpPr>
            <p:spPr>
              <a:xfrm>
                <a:off x="5956277" y="2824919"/>
                <a:ext cx="395709" cy="376075"/>
              </a:xfrm>
              <a:prstGeom prst="ellipse">
                <a:avLst/>
              </a:prstGeom>
              <a:solidFill>
                <a:srgbClr val="CF9F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42" name="Google Shape;242;p1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43" name="Google Shape;243;p18"/>
              <p:cNvSpPr/>
              <p:nvPr/>
            </p:nvSpPr>
            <p:spPr>
              <a:xfrm rot="5400000">
                <a:off x="6076285" y="2946262"/>
                <a:ext cx="186870" cy="122381"/>
              </a:xfrm>
              <a:prstGeom prst="triangle">
                <a:avLst>
                  <a:gd fmla="val 50000" name="adj"/>
                </a:avLst>
              </a:prstGeom>
              <a:solidFill>
                <a:srgbClr val="FDC3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44" name="Google Shape;244;p18"/>
          <p:cNvSpPr txBox="1"/>
          <p:nvPr/>
        </p:nvSpPr>
        <p:spPr>
          <a:xfrm>
            <a:off x="511188" y="1711832"/>
            <a:ext cx="3881400" cy="30015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DC312"/>
              </a:buClr>
              <a:buSzPts val="1300"/>
              <a:buFont typeface="Arial"/>
              <a:buChar char="•"/>
            </a:pPr>
            <a:r>
              <a:rPr b="1" i="0" lang="es-ES" sz="1300" u="none" cap="none" strike="noStrike">
                <a:solidFill>
                  <a:schemeClr val="dk1"/>
                </a:solidFill>
                <a:latin typeface="Calibri"/>
                <a:ea typeface="Calibri"/>
                <a:cs typeface="Calibri"/>
                <a:sym typeface="Calibri"/>
              </a:rPr>
              <a:t>Según Maslow, </a:t>
            </a:r>
            <a:r>
              <a:rPr b="0" i="0" lang="es-ES" sz="1300" u="none" cap="none" strike="noStrike">
                <a:solidFill>
                  <a:schemeClr val="dk1"/>
                </a:solidFill>
                <a:latin typeface="Calibri"/>
                <a:ea typeface="Calibri"/>
                <a:cs typeface="Calibri"/>
                <a:sym typeface="Calibri"/>
              </a:rPr>
              <a:t>“</a:t>
            </a:r>
            <a:r>
              <a:rPr lang="es-ES" sz="1300">
                <a:solidFill>
                  <a:schemeClr val="dk1"/>
                </a:solidFill>
                <a:latin typeface="Calibri"/>
                <a:ea typeface="Calibri"/>
                <a:cs typeface="Calibri"/>
                <a:sym typeface="Calibri"/>
              </a:rPr>
              <a:t>c</a:t>
            </a:r>
            <a:r>
              <a:rPr b="0" i="0" lang="es-ES" sz="1300" u="none" cap="none" strike="noStrike">
                <a:solidFill>
                  <a:schemeClr val="dk1"/>
                </a:solidFill>
                <a:latin typeface="Calibri"/>
                <a:ea typeface="Calibri"/>
                <a:cs typeface="Calibri"/>
                <a:sym typeface="Calibri"/>
              </a:rPr>
              <a:t>uando las necesidades fisiológicas están en su gran parte satisfechas, surge un segundo escalón de necesidades que se orienta a la seguridad personal, el orden, la estabilidad y la protección”.</a:t>
            </a:r>
            <a:endParaRPr/>
          </a:p>
          <a:p>
            <a:pPr indent="-98425" lvl="0" marL="180975" marR="0" rtl="0" algn="l">
              <a:lnSpc>
                <a:spcPct val="100000"/>
              </a:lnSpc>
              <a:spcBef>
                <a:spcPts val="0"/>
              </a:spcBef>
              <a:spcAft>
                <a:spcPts val="0"/>
              </a:spcAft>
              <a:buClr>
                <a:srgbClr val="FDC312"/>
              </a:buClr>
              <a:buSzPts val="1300"/>
              <a:buFont typeface="Arial"/>
              <a:buNone/>
            </a:pPr>
            <a:r>
              <a:t/>
            </a:r>
            <a:endParaRPr b="0" i="0" sz="13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FDC312"/>
              </a:buClr>
              <a:buSzPts val="1300"/>
              <a:buFont typeface="Arial"/>
              <a:buChar char="•"/>
            </a:pPr>
            <a:r>
              <a:rPr b="0" i="0" lang="es-ES" sz="1300" u="none" cap="none" strike="noStrike">
                <a:solidFill>
                  <a:schemeClr val="dk1"/>
                </a:solidFill>
                <a:latin typeface="Calibri"/>
                <a:ea typeface="Calibri"/>
                <a:cs typeface="Calibri"/>
                <a:sym typeface="Calibri"/>
              </a:rPr>
              <a:t>Se podría decir que esta necesidad se experimenta paralelamente con las necesidades de supervivencia como el hambre, la sed y el sueño. Un ejemplo podría ser el caso de un bebé</a:t>
            </a:r>
            <a:r>
              <a:rPr lang="es-ES" sz="1300">
                <a:solidFill>
                  <a:schemeClr val="dk1"/>
                </a:solidFill>
                <a:latin typeface="Calibri"/>
                <a:ea typeface="Calibri"/>
                <a:cs typeface="Calibri"/>
                <a:sym typeface="Calibri"/>
              </a:rPr>
              <a:t>:</a:t>
            </a:r>
            <a:r>
              <a:rPr b="0" i="0" lang="es-ES" sz="1300" u="none" cap="none" strike="noStrike">
                <a:solidFill>
                  <a:schemeClr val="dk1"/>
                </a:solidFill>
                <a:latin typeface="Calibri"/>
                <a:ea typeface="Calibri"/>
                <a:cs typeface="Calibri"/>
                <a:sym typeface="Calibri"/>
              </a:rPr>
              <a:t> no solo requiere del alimento, sino también de los brazos de la madre para sentirse protegido. En adelante, la protección de los padres permite afianzar la seguridad emocional y autocuidado en la persona. De otra manera, tendremos personas con poca capacidad para tomar decisiones o para actuar con autonomía en la vida.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43"/>
          <p:cNvSpPr/>
          <p:nvPr/>
        </p:nvSpPr>
        <p:spPr>
          <a:xfrm>
            <a:off x="0" y="1"/>
            <a:ext cx="9144000" cy="5715000"/>
          </a:xfrm>
          <a:prstGeom prst="rect">
            <a:avLst/>
          </a:prstGeom>
          <a:solidFill>
            <a:srgbClr val="ED42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1" name="Google Shape;51;p43"/>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52" name="Google Shape;52;p43"/>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 name="Google Shape;53;p43"/>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ES" sz="3300" u="none" cap="none" strike="noStrike">
                <a:solidFill>
                  <a:schemeClr val="lt1"/>
                </a:solidFill>
                <a:latin typeface="Arial"/>
                <a:ea typeface="Arial"/>
                <a:cs typeface="Arial"/>
                <a:sym typeface="Arial"/>
              </a:rPr>
              <a:t>DE LA SESIÓN</a:t>
            </a:r>
            <a:endParaRPr/>
          </a:p>
        </p:txBody>
      </p:sp>
      <p:pic>
        <p:nvPicPr>
          <p:cNvPr id="54" name="Google Shape;54;p43"/>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5" name="Google Shape;55;p43"/>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Necesidades Sociales - teoria de maslow" id="249" name="Google Shape;249;p19"/>
          <p:cNvPicPr preferRelativeResize="0"/>
          <p:nvPr/>
        </p:nvPicPr>
        <p:blipFill rotWithShape="1">
          <a:blip r:embed="rId3">
            <a:alphaModFix/>
          </a:blip>
          <a:srcRect b="0" l="12639" r="10719" t="0"/>
          <a:stretch/>
        </p:blipFill>
        <p:spPr>
          <a:xfrm>
            <a:off x="4818103" y="1704975"/>
            <a:ext cx="3857585" cy="3244850"/>
          </a:xfrm>
          <a:prstGeom prst="rect">
            <a:avLst/>
          </a:prstGeom>
          <a:noFill/>
          <a:ln>
            <a:noFill/>
          </a:ln>
        </p:spPr>
      </p:pic>
      <p:sp>
        <p:nvSpPr>
          <p:cNvPr id="250" name="Google Shape;250;p1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JERARQUÍA DE LAS NECESIDADES</a:t>
            </a:r>
            <a:endParaRPr/>
          </a:p>
        </p:txBody>
      </p:sp>
      <p:grpSp>
        <p:nvGrpSpPr>
          <p:cNvPr id="251" name="Google Shape;251;p19"/>
          <p:cNvGrpSpPr/>
          <p:nvPr/>
        </p:nvGrpSpPr>
        <p:grpSpPr>
          <a:xfrm>
            <a:off x="291403" y="925735"/>
            <a:ext cx="2435894" cy="500394"/>
            <a:chOff x="792046" y="2829619"/>
            <a:chExt cx="2435894" cy="500394"/>
          </a:xfrm>
        </p:grpSpPr>
        <p:sp>
          <p:nvSpPr>
            <p:cNvPr id="252" name="Google Shape;252;p19"/>
            <p:cNvSpPr/>
            <p:nvPr/>
          </p:nvSpPr>
          <p:spPr>
            <a:xfrm>
              <a:off x="1008063" y="2829619"/>
              <a:ext cx="2219877" cy="500394"/>
            </a:xfrm>
            <a:prstGeom prst="roundRect">
              <a:avLst>
                <a:gd fmla="val 26745" name="adj"/>
              </a:avLst>
            </a:prstGeom>
            <a:solidFill>
              <a:srgbClr val="EE4539"/>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Necesidades</a:t>
              </a:r>
              <a:br>
                <a:rPr b="1" i="0" lang="es-ES" sz="1600" u="none" cap="none" strike="noStrike">
                  <a:solidFill>
                    <a:schemeClr val="lt1"/>
                  </a:solidFill>
                  <a:latin typeface="Calibri"/>
                  <a:ea typeface="Calibri"/>
                  <a:cs typeface="Calibri"/>
                  <a:sym typeface="Calibri"/>
                </a:rPr>
              </a:br>
              <a:r>
                <a:rPr b="1" i="0" lang="es-ES" sz="1600" u="none" cap="none" strike="noStrike">
                  <a:solidFill>
                    <a:schemeClr val="lt1"/>
                  </a:solidFill>
                  <a:latin typeface="Calibri"/>
                  <a:ea typeface="Calibri"/>
                  <a:cs typeface="Calibri"/>
                  <a:sym typeface="Calibri"/>
                </a:rPr>
                <a:t>sociales</a:t>
              </a:r>
              <a:endParaRPr/>
            </a:p>
          </p:txBody>
        </p:sp>
        <p:grpSp>
          <p:nvGrpSpPr>
            <p:cNvPr id="253" name="Google Shape;253;p19"/>
            <p:cNvGrpSpPr/>
            <p:nvPr/>
          </p:nvGrpSpPr>
          <p:grpSpPr>
            <a:xfrm>
              <a:off x="792046" y="2877905"/>
              <a:ext cx="459474" cy="403823"/>
              <a:chOff x="5892512" y="2805541"/>
              <a:chExt cx="459474" cy="403823"/>
            </a:xfrm>
          </p:grpSpPr>
          <p:sp>
            <p:nvSpPr>
              <p:cNvPr id="254" name="Google Shape;254;p19"/>
              <p:cNvSpPr/>
              <p:nvPr/>
            </p:nvSpPr>
            <p:spPr>
              <a:xfrm>
                <a:off x="5956277" y="2824919"/>
                <a:ext cx="395709" cy="376075"/>
              </a:xfrm>
              <a:prstGeom prst="ellipse">
                <a:avLst/>
              </a:prstGeom>
              <a:solidFill>
                <a:srgbClr val="A22F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55" name="Google Shape;255;p1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56" name="Google Shape;256;p19"/>
              <p:cNvSpPr/>
              <p:nvPr/>
            </p:nvSpPr>
            <p:spPr>
              <a:xfrm rot="5400000">
                <a:off x="6076285" y="2946262"/>
                <a:ext cx="186870" cy="122381"/>
              </a:xfrm>
              <a:prstGeom prst="triangle">
                <a:avLst>
                  <a:gd fmla="val 50000"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57" name="Google Shape;257;p19"/>
          <p:cNvSpPr txBox="1"/>
          <p:nvPr/>
        </p:nvSpPr>
        <p:spPr>
          <a:xfrm>
            <a:off x="511188" y="1711833"/>
            <a:ext cx="3881400" cy="30168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EE4539"/>
              </a:buClr>
              <a:buSzPts val="1400"/>
              <a:buFont typeface="Arial"/>
              <a:buChar char="•"/>
            </a:pPr>
            <a:r>
              <a:rPr b="0" i="0" lang="es-ES" sz="1400" u="none" cap="none" strike="noStrike">
                <a:solidFill>
                  <a:schemeClr val="dk1"/>
                </a:solidFill>
                <a:latin typeface="Calibri"/>
                <a:ea typeface="Calibri"/>
                <a:cs typeface="Calibri"/>
                <a:sym typeface="Calibri"/>
              </a:rPr>
              <a:t>Cuando las necesidades anteriores están medianamente satisfechas, la siguiente clase de necesidades contiene la búsqueda de contacto interpersonal, a través de la interacción interpersonal con los pares, compañeros, amigos.</a:t>
            </a:r>
            <a:endParaRPr/>
          </a:p>
          <a:p>
            <a:pPr indent="-92075" lvl="0" marL="180975" marR="0" rtl="0" algn="l">
              <a:lnSpc>
                <a:spcPct val="100000"/>
              </a:lnSpc>
              <a:spcBef>
                <a:spcPts val="0"/>
              </a:spcBef>
              <a:spcAft>
                <a:spcPts val="0"/>
              </a:spcAft>
              <a:buClr>
                <a:srgbClr val="EE4539"/>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400"/>
              <a:buFont typeface="Arial"/>
              <a:buChar char="•"/>
            </a:pPr>
            <a:r>
              <a:rPr b="0" i="0" lang="es-ES" sz="1400" u="none" cap="none" strike="noStrike">
                <a:solidFill>
                  <a:schemeClr val="dk1"/>
                </a:solidFill>
                <a:latin typeface="Calibri"/>
                <a:ea typeface="Calibri"/>
                <a:cs typeface="Calibri"/>
                <a:sym typeface="Calibri"/>
              </a:rPr>
              <a:t>El ser humano siempre ha requerido del contacto social y la compañía para mitigar el sentimiento de soledad. El sentirse acompañado, protegido por la tribu y el refuerzo del grupo permite que podamos afianzar nuestra identidad social. Es decir, tener la seguridad de decirnos lo siguiente: ¿quiénes somos?, ¿a quienes nos parecemos?, ¿somos aceptados o estamos excluidos?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JERARQUÍA DE LAS NECESIDADES</a:t>
            </a:r>
            <a:endParaRPr/>
          </a:p>
        </p:txBody>
      </p:sp>
      <p:grpSp>
        <p:nvGrpSpPr>
          <p:cNvPr id="263" name="Google Shape;263;p20"/>
          <p:cNvGrpSpPr/>
          <p:nvPr/>
        </p:nvGrpSpPr>
        <p:grpSpPr>
          <a:xfrm>
            <a:off x="291403" y="925735"/>
            <a:ext cx="2435894" cy="500394"/>
            <a:chOff x="792046" y="2829619"/>
            <a:chExt cx="2435894" cy="500394"/>
          </a:xfrm>
        </p:grpSpPr>
        <p:sp>
          <p:nvSpPr>
            <p:cNvPr id="264" name="Google Shape;264;p20"/>
            <p:cNvSpPr/>
            <p:nvPr/>
          </p:nvSpPr>
          <p:spPr>
            <a:xfrm>
              <a:off x="1008063" y="2829619"/>
              <a:ext cx="2219877" cy="500394"/>
            </a:xfrm>
            <a:prstGeom prst="roundRect">
              <a:avLst>
                <a:gd fmla="val 26745" name="adj"/>
              </a:avLst>
            </a:prstGeom>
            <a:solidFill>
              <a:srgbClr val="91C14E"/>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Necesidades</a:t>
              </a:r>
              <a:br>
                <a:rPr b="1" i="0" lang="es-ES" sz="1600" u="none" cap="none" strike="noStrike">
                  <a:solidFill>
                    <a:schemeClr val="lt1"/>
                  </a:solidFill>
                  <a:latin typeface="Calibri"/>
                  <a:ea typeface="Calibri"/>
                  <a:cs typeface="Calibri"/>
                  <a:sym typeface="Calibri"/>
                </a:rPr>
              </a:br>
              <a:r>
                <a:rPr b="1" i="0" lang="es-ES" sz="1600" u="none" cap="none" strike="noStrike">
                  <a:solidFill>
                    <a:schemeClr val="lt1"/>
                  </a:solidFill>
                  <a:latin typeface="Calibri"/>
                  <a:ea typeface="Calibri"/>
                  <a:cs typeface="Calibri"/>
                  <a:sym typeface="Calibri"/>
                </a:rPr>
                <a:t>de estima</a:t>
              </a:r>
              <a:endParaRPr/>
            </a:p>
          </p:txBody>
        </p:sp>
        <p:grpSp>
          <p:nvGrpSpPr>
            <p:cNvPr id="265" name="Google Shape;265;p20"/>
            <p:cNvGrpSpPr/>
            <p:nvPr/>
          </p:nvGrpSpPr>
          <p:grpSpPr>
            <a:xfrm>
              <a:off x="792046" y="2877905"/>
              <a:ext cx="459474" cy="403823"/>
              <a:chOff x="5892512" y="2805541"/>
              <a:chExt cx="459474" cy="403823"/>
            </a:xfrm>
          </p:grpSpPr>
          <p:sp>
            <p:nvSpPr>
              <p:cNvPr id="266" name="Google Shape;266;p20"/>
              <p:cNvSpPr/>
              <p:nvPr/>
            </p:nvSpPr>
            <p:spPr>
              <a:xfrm>
                <a:off x="5956277" y="2824919"/>
                <a:ext cx="395709" cy="376075"/>
              </a:xfrm>
              <a:prstGeom prst="ellipse">
                <a:avLst/>
              </a:prstGeom>
              <a:solidFill>
                <a:srgbClr val="6D91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67" name="Google Shape;267;p20"/>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68" name="Google Shape;268;p20"/>
              <p:cNvSpPr/>
              <p:nvPr/>
            </p:nvSpPr>
            <p:spPr>
              <a:xfrm rot="5400000">
                <a:off x="6076285" y="2946262"/>
                <a:ext cx="186870" cy="122381"/>
              </a:xfrm>
              <a:prstGeom prst="triangle">
                <a:avLst>
                  <a:gd fmla="val 50000"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69" name="Google Shape;269;p20"/>
          <p:cNvSpPr txBox="1"/>
          <p:nvPr/>
        </p:nvSpPr>
        <p:spPr>
          <a:xfrm>
            <a:off x="511188" y="1711833"/>
            <a:ext cx="3881400" cy="28014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91C14E"/>
              </a:buClr>
              <a:buSzPts val="1400"/>
              <a:buFont typeface="Arial"/>
              <a:buChar char="•"/>
            </a:pPr>
            <a:r>
              <a:rPr b="0" i="0" lang="es-ES" sz="1400" u="none" cap="none" strike="noStrike">
                <a:solidFill>
                  <a:schemeClr val="dk1"/>
                </a:solidFill>
                <a:latin typeface="Calibri"/>
                <a:ea typeface="Calibri"/>
                <a:cs typeface="Calibri"/>
                <a:sym typeface="Calibri"/>
              </a:rPr>
              <a:t>Cuando las tres primeras necesidades se han logrado satisfacer en buen porcentaje o de manera total, surgen las necesidades de estima que refieren a la necesidad de buscar el afecto a través del apoyo social.</a:t>
            </a:r>
            <a:endParaRPr/>
          </a:p>
          <a:p>
            <a:pPr indent="-92075" lvl="0" marL="180975" marR="0" rtl="0" algn="l">
              <a:lnSpc>
                <a:spcPct val="100000"/>
              </a:lnSpc>
              <a:spcBef>
                <a:spcPts val="0"/>
              </a:spcBef>
              <a:spcAft>
                <a:spcPts val="0"/>
              </a:spcAft>
              <a:buClr>
                <a:srgbClr val="91C14E"/>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91C14E"/>
              </a:buClr>
              <a:buSzPts val="1400"/>
              <a:buFont typeface="Arial"/>
              <a:buChar char="•"/>
            </a:pPr>
            <a:r>
              <a:rPr b="0" i="0" lang="es-ES" sz="1400" u="none" cap="none" strike="noStrike">
                <a:solidFill>
                  <a:schemeClr val="dk1"/>
                </a:solidFill>
                <a:latin typeface="Calibri"/>
                <a:ea typeface="Calibri"/>
                <a:cs typeface="Calibri"/>
                <a:sym typeface="Calibri"/>
              </a:rPr>
              <a:t>Tener la sensación psicológica de que valemos y aportamos hacia el mundo es una experiencia que facilita emprender conductas proactivas a favor de terceros. Asimismo, el reconocimiento o valoración que se nos brinda aumenta nuestra sensación de valía, aportándonos un sentido hacia la vida y, a su vez, fortaleciendo nuestra actitud de servicio. </a:t>
            </a:r>
            <a:endParaRPr/>
          </a:p>
        </p:txBody>
      </p:sp>
      <p:pic>
        <p:nvPicPr>
          <p:cNvPr id="270" name="Google Shape;270;p20"/>
          <p:cNvPicPr preferRelativeResize="0"/>
          <p:nvPr/>
        </p:nvPicPr>
        <p:blipFill rotWithShape="1">
          <a:blip r:embed="rId3">
            <a:alphaModFix/>
          </a:blip>
          <a:srcRect b="0" l="20257" r="0" t="0"/>
          <a:stretch/>
        </p:blipFill>
        <p:spPr>
          <a:xfrm>
            <a:off x="4830145" y="1712926"/>
            <a:ext cx="3847101" cy="32162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 Imagen de Hombre de silueta mirando al atardecer con una vista increíble  de la montaña. Fotografía de Stock" id="275" name="Google Shape;275;p21"/>
          <p:cNvPicPr preferRelativeResize="0"/>
          <p:nvPr/>
        </p:nvPicPr>
        <p:blipFill rotWithShape="1">
          <a:blip r:embed="rId3">
            <a:alphaModFix/>
          </a:blip>
          <a:srcRect b="-21549" l="6112" r="0" t="1"/>
          <a:stretch/>
        </p:blipFill>
        <p:spPr>
          <a:xfrm>
            <a:off x="4822825" y="1704974"/>
            <a:ext cx="3852864" cy="3529013"/>
          </a:xfrm>
          <a:prstGeom prst="rect">
            <a:avLst/>
          </a:prstGeom>
          <a:noFill/>
          <a:ln>
            <a:noFill/>
          </a:ln>
        </p:spPr>
      </p:pic>
      <p:sp>
        <p:nvSpPr>
          <p:cNvPr id="276" name="Google Shape;276;p2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JERARQUÍA DE LAS NECESIDADES</a:t>
            </a:r>
            <a:endParaRPr/>
          </a:p>
        </p:txBody>
      </p:sp>
      <p:grpSp>
        <p:nvGrpSpPr>
          <p:cNvPr id="277" name="Google Shape;277;p21"/>
          <p:cNvGrpSpPr/>
          <p:nvPr/>
        </p:nvGrpSpPr>
        <p:grpSpPr>
          <a:xfrm>
            <a:off x="291403" y="925735"/>
            <a:ext cx="2435894" cy="500394"/>
            <a:chOff x="792046" y="2829619"/>
            <a:chExt cx="2435894" cy="500394"/>
          </a:xfrm>
        </p:grpSpPr>
        <p:sp>
          <p:nvSpPr>
            <p:cNvPr id="278" name="Google Shape;278;p21"/>
            <p:cNvSpPr/>
            <p:nvPr/>
          </p:nvSpPr>
          <p:spPr>
            <a:xfrm>
              <a:off x="1008063" y="2829619"/>
              <a:ext cx="2219877" cy="500394"/>
            </a:xfrm>
            <a:prstGeom prst="roundRect">
              <a:avLst>
                <a:gd fmla="val 26745" name="adj"/>
              </a:avLst>
            </a:prstGeom>
            <a:solidFill>
              <a:srgbClr val="FE7628"/>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600" u="none" cap="none" strike="noStrike">
                  <a:solidFill>
                    <a:schemeClr val="lt1"/>
                  </a:solidFill>
                  <a:latin typeface="Calibri"/>
                  <a:ea typeface="Calibri"/>
                  <a:cs typeface="Calibri"/>
                  <a:sym typeface="Calibri"/>
                </a:rPr>
                <a:t>Necesidades de autorrealización</a:t>
              </a:r>
              <a:endParaRPr/>
            </a:p>
          </p:txBody>
        </p:sp>
        <p:grpSp>
          <p:nvGrpSpPr>
            <p:cNvPr id="279" name="Google Shape;279;p21"/>
            <p:cNvGrpSpPr/>
            <p:nvPr/>
          </p:nvGrpSpPr>
          <p:grpSpPr>
            <a:xfrm>
              <a:off x="792046" y="2877905"/>
              <a:ext cx="459474" cy="403823"/>
              <a:chOff x="5892512" y="2805541"/>
              <a:chExt cx="459474" cy="403823"/>
            </a:xfrm>
          </p:grpSpPr>
          <p:sp>
            <p:nvSpPr>
              <p:cNvPr id="280" name="Google Shape;280;p21"/>
              <p:cNvSpPr/>
              <p:nvPr/>
            </p:nvSpPr>
            <p:spPr>
              <a:xfrm>
                <a:off x="5956277" y="2824919"/>
                <a:ext cx="395709" cy="376075"/>
              </a:xfrm>
              <a:prstGeom prst="ellipse">
                <a:avLst/>
              </a:prstGeom>
              <a:solidFill>
                <a:srgbClr val="C45B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81" name="Google Shape;281;p21"/>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82" name="Google Shape;282;p21"/>
              <p:cNvSpPr/>
              <p:nvPr/>
            </p:nvSpPr>
            <p:spPr>
              <a:xfrm rot="5400000">
                <a:off x="6076285" y="2946262"/>
                <a:ext cx="186870" cy="122381"/>
              </a:xfrm>
              <a:prstGeom prst="triangle">
                <a:avLst>
                  <a:gd fmla="val 50000"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83" name="Google Shape;283;p21"/>
          <p:cNvSpPr txBox="1"/>
          <p:nvPr/>
        </p:nvSpPr>
        <p:spPr>
          <a:xfrm>
            <a:off x="511188" y="1711833"/>
            <a:ext cx="3881400" cy="34017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E7628"/>
              </a:buClr>
              <a:buSzPts val="1300"/>
              <a:buFont typeface="Arial"/>
              <a:buChar char="•"/>
            </a:pPr>
            <a:r>
              <a:rPr b="0" i="0" lang="es-ES" sz="1300" u="none" cap="none" strike="noStrike">
                <a:solidFill>
                  <a:schemeClr val="dk1"/>
                </a:solidFill>
                <a:latin typeface="Calibri"/>
                <a:ea typeface="Calibri"/>
                <a:cs typeface="Calibri"/>
                <a:sym typeface="Calibri"/>
              </a:rPr>
              <a:t>Esta necesidad es la más elevada </a:t>
            </a:r>
            <a:r>
              <a:rPr lang="es-ES" sz="1300">
                <a:solidFill>
                  <a:schemeClr val="dk1"/>
                </a:solidFill>
                <a:latin typeface="Calibri"/>
                <a:ea typeface="Calibri"/>
                <a:cs typeface="Calibri"/>
                <a:sym typeface="Calibri"/>
              </a:rPr>
              <a:t>y se ubica</a:t>
            </a:r>
            <a:r>
              <a:rPr b="0" i="0" lang="es-ES" sz="1300" u="none" cap="none" strike="noStrike">
                <a:solidFill>
                  <a:schemeClr val="dk1"/>
                </a:solidFill>
                <a:latin typeface="Calibri"/>
                <a:ea typeface="Calibri"/>
                <a:cs typeface="Calibri"/>
                <a:sym typeface="Calibri"/>
              </a:rPr>
              <a:t> en lo más alto de la jerarquía; responde a la necesidad de una persona para reconocer lo que le apasiona, lo que realmente le permite destacar en la vida, lo que debe hacer como misión personal.</a:t>
            </a:r>
            <a:endParaRPr/>
          </a:p>
          <a:p>
            <a:pPr indent="-98425" lvl="0" marL="180975" marR="0" rtl="0" algn="l">
              <a:lnSpc>
                <a:spcPct val="100000"/>
              </a:lnSpc>
              <a:spcBef>
                <a:spcPts val="0"/>
              </a:spcBef>
              <a:spcAft>
                <a:spcPts val="0"/>
              </a:spcAft>
              <a:buClr>
                <a:srgbClr val="FE7628"/>
              </a:buClr>
              <a:buSzPts val="1300"/>
              <a:buFont typeface="Arial"/>
              <a:buNone/>
            </a:pPr>
            <a:r>
              <a:t/>
            </a:r>
            <a:endParaRPr b="0" i="0" sz="13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FE7628"/>
              </a:buClr>
              <a:buSzPts val="1300"/>
              <a:buFont typeface="Arial"/>
              <a:buChar char="•"/>
            </a:pPr>
            <a:r>
              <a:rPr b="0" i="0" lang="es-ES" sz="1300" u="none" cap="none" strike="noStrike">
                <a:solidFill>
                  <a:schemeClr val="dk1"/>
                </a:solidFill>
                <a:latin typeface="Calibri"/>
                <a:ea typeface="Calibri"/>
                <a:cs typeface="Calibri"/>
                <a:sym typeface="Calibri"/>
              </a:rPr>
              <a:t>Buscamos una trascendencia que generalmente</a:t>
            </a:r>
            <a:r>
              <a:rPr lang="es-ES" sz="1300">
                <a:solidFill>
                  <a:schemeClr val="dk1"/>
                </a:solidFill>
                <a:latin typeface="Calibri"/>
                <a:ea typeface="Calibri"/>
                <a:cs typeface="Calibri"/>
                <a:sym typeface="Calibri"/>
              </a:rPr>
              <a:t> </a:t>
            </a:r>
            <a:r>
              <a:rPr b="0" i="0" lang="es-ES" sz="1300" u="none" cap="none" strike="noStrike">
                <a:solidFill>
                  <a:schemeClr val="dk1"/>
                </a:solidFill>
                <a:latin typeface="Calibri"/>
                <a:ea typeface="Calibri"/>
                <a:cs typeface="Calibri"/>
                <a:sym typeface="Calibri"/>
              </a:rPr>
              <a:t>logramos a través de la enseñanza, de la protección hacia otros y la generación de información que les permita a otros cumplir con sus metas. </a:t>
            </a:r>
            <a:endParaRPr/>
          </a:p>
          <a:p>
            <a:pPr indent="-98425" lvl="0" marL="180975" marR="0" rtl="0" algn="l">
              <a:lnSpc>
                <a:spcPct val="100000"/>
              </a:lnSpc>
              <a:spcBef>
                <a:spcPts val="0"/>
              </a:spcBef>
              <a:spcAft>
                <a:spcPts val="0"/>
              </a:spcAft>
              <a:buClr>
                <a:srgbClr val="FE7628"/>
              </a:buClr>
              <a:buSzPts val="1300"/>
              <a:buFont typeface="Arial"/>
              <a:buNone/>
            </a:pPr>
            <a:r>
              <a:t/>
            </a:r>
            <a:endParaRPr b="0" i="0" sz="13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FE7628"/>
              </a:buClr>
              <a:buSzPts val="1300"/>
              <a:buFont typeface="Arial"/>
              <a:buChar char="•"/>
            </a:pPr>
            <a:r>
              <a:rPr b="0" i="0" lang="es-ES" sz="1300" u="none" cap="none" strike="noStrike">
                <a:solidFill>
                  <a:schemeClr val="dk1"/>
                </a:solidFill>
                <a:latin typeface="Calibri"/>
                <a:ea typeface="Calibri"/>
                <a:cs typeface="Calibri"/>
                <a:sym typeface="Calibri"/>
              </a:rPr>
              <a:t>Esta necesidad nos dirige a sacar todo nuestro potencial, a retarnos frente a situaciones desafiantes y salir de nuestro </a:t>
            </a:r>
            <a:r>
              <a:rPr b="1" i="0" lang="es-ES" sz="1300" u="none" cap="none" strike="noStrike">
                <a:solidFill>
                  <a:schemeClr val="dk1"/>
                </a:solidFill>
                <a:latin typeface="Calibri"/>
                <a:ea typeface="Calibri"/>
                <a:cs typeface="Calibri"/>
                <a:sym typeface="Calibri"/>
              </a:rPr>
              <a:t>statu quo</a:t>
            </a:r>
            <a:r>
              <a:rPr b="0" i="0" lang="es-ES" sz="1300" u="none" cap="none" strike="noStrike">
                <a:solidFill>
                  <a:schemeClr val="dk1"/>
                </a:solidFill>
                <a:latin typeface="Calibri"/>
                <a:ea typeface="Calibri"/>
                <a:cs typeface="Calibri"/>
                <a:sym typeface="Calibri"/>
              </a:rPr>
              <a:t> a fin de saber qué tanto podemos dar en la vida. Por ejemplo: saber lo que queremos profesionalmente y trabajar sostenidamente para llegar a la cúspide.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48"/>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IMPULSO</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E INSTINTOS</a:t>
            </a:r>
            <a:endParaRPr/>
          </a:p>
        </p:txBody>
      </p:sp>
      <p:pic>
        <p:nvPicPr>
          <p:cNvPr id="291" name="Google Shape;291;p4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3"/>
          <p:cNvSpPr txBox="1"/>
          <p:nvPr/>
        </p:nvSpPr>
        <p:spPr>
          <a:xfrm>
            <a:off x="511189" y="919178"/>
            <a:ext cx="3881400" cy="38790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El objetivo de los instintos es ayudarnos a preservar la vida. Los instintos de conservación individual refieren al instinto presente en cada persona, es decir el instinto del “yo” y también los referidos a los instintos sexuales que también están presente</a:t>
            </a:r>
            <a:r>
              <a:rPr lang="es-ES">
                <a:solidFill>
                  <a:schemeClr val="dk1"/>
                </a:solidFill>
                <a:latin typeface="Calibri"/>
                <a:ea typeface="Calibri"/>
                <a:cs typeface="Calibri"/>
                <a:sym typeface="Calibri"/>
              </a:rPr>
              <a:t>s</a:t>
            </a:r>
            <a:r>
              <a:rPr b="0" i="0" lang="es-ES" sz="1400" u="none" cap="none" strike="noStrike">
                <a:solidFill>
                  <a:schemeClr val="dk1"/>
                </a:solidFill>
                <a:latin typeface="Calibri"/>
                <a:ea typeface="Calibri"/>
                <a:cs typeface="Calibri"/>
                <a:sym typeface="Calibri"/>
              </a:rPr>
              <a:t> en los animales menos superiores.</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Los instintos pueden ser los de procreación y de supervivencia en </a:t>
            </a:r>
            <a:r>
              <a:rPr lang="es-ES">
                <a:solidFill>
                  <a:schemeClr val="dk1"/>
                </a:solidFill>
                <a:latin typeface="Calibri"/>
                <a:ea typeface="Calibri"/>
                <a:cs typeface="Calibri"/>
                <a:sym typeface="Calibri"/>
              </a:rPr>
              <a:t>los que</a:t>
            </a:r>
            <a:r>
              <a:rPr b="0" i="0" lang="es-ES" sz="1400" u="none" cap="none" strike="noStrike">
                <a:solidFill>
                  <a:schemeClr val="dk1"/>
                </a:solidFill>
                <a:latin typeface="Calibri"/>
                <a:ea typeface="Calibri"/>
                <a:cs typeface="Calibri"/>
                <a:sym typeface="Calibri"/>
              </a:rPr>
              <a:t> no interviene el razonamiento en absoluto </a:t>
            </a:r>
            <a:r>
              <a:rPr lang="es-ES">
                <a:solidFill>
                  <a:schemeClr val="dk1"/>
                </a:solidFill>
                <a:latin typeface="Calibri"/>
                <a:ea typeface="Calibri"/>
                <a:cs typeface="Calibri"/>
                <a:sym typeface="Calibri"/>
              </a:rPr>
              <a:t>al ser</a:t>
            </a:r>
            <a:r>
              <a:rPr b="0" i="0" lang="es-ES" sz="1400" u="none" cap="none" strike="noStrike">
                <a:solidFill>
                  <a:schemeClr val="dk1"/>
                </a:solidFill>
                <a:latin typeface="Calibri"/>
                <a:ea typeface="Calibri"/>
                <a:cs typeface="Calibri"/>
                <a:sym typeface="Calibri"/>
              </a:rPr>
              <a:t> una respuesta natural en casi todas las especies. Sin embargo, vamos encontrando formas de adecuarlos según la cultura y exigencia social. </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1" i="0" lang="es-ES" sz="1400" u="none" cap="none" strike="noStrike">
                <a:solidFill>
                  <a:schemeClr val="dk1"/>
                </a:solidFill>
                <a:latin typeface="Calibri"/>
                <a:ea typeface="Calibri"/>
                <a:cs typeface="Calibri"/>
                <a:sym typeface="Calibri"/>
              </a:rPr>
              <a:t>Ejemplo: </a:t>
            </a:r>
            <a:br>
              <a:rPr b="0" i="0" lang="es-ES" sz="1400" u="none" cap="none" strike="noStrike">
                <a:solidFill>
                  <a:schemeClr val="dk1"/>
                </a:solidFill>
                <a:latin typeface="Calibri"/>
                <a:ea typeface="Calibri"/>
                <a:cs typeface="Calibri"/>
                <a:sym typeface="Calibri"/>
              </a:rPr>
            </a:br>
            <a:r>
              <a:rPr b="0" i="0" lang="es-ES" sz="1400" u="none" cap="none" strike="noStrike">
                <a:solidFill>
                  <a:schemeClr val="dk1"/>
                </a:solidFill>
                <a:latin typeface="Calibri"/>
                <a:ea typeface="Calibri"/>
                <a:cs typeface="Calibri"/>
                <a:sym typeface="Calibri"/>
              </a:rPr>
              <a:t>Si nuestra integridad física se ve amenazada en un escenario de tiroteo, nuestro instinto nos hace reaccionar huyendo a modo de autoprotección, generando movimientos motores automáticos.</a:t>
            </a:r>
            <a:endParaRPr b="0" i="0" sz="1400" u="none" cap="none" strike="noStrike">
              <a:solidFill>
                <a:schemeClr val="dk1"/>
              </a:solidFill>
              <a:latin typeface="Calibri"/>
              <a:ea typeface="Calibri"/>
              <a:cs typeface="Calibri"/>
              <a:sym typeface="Calibri"/>
            </a:endParaRPr>
          </a:p>
        </p:txBody>
      </p:sp>
      <p:pic>
        <p:nvPicPr>
          <p:cNvPr descr="Las 8 principales Características del Cerebro" id="297" name="Google Shape;297;p23"/>
          <p:cNvPicPr preferRelativeResize="0"/>
          <p:nvPr/>
        </p:nvPicPr>
        <p:blipFill rotWithShape="1">
          <a:blip r:embed="rId3">
            <a:alphaModFix/>
          </a:blip>
          <a:srcRect b="919" l="0" r="0" t="1"/>
          <a:stretch/>
        </p:blipFill>
        <p:spPr>
          <a:xfrm>
            <a:off x="4822825" y="912812"/>
            <a:ext cx="4321175" cy="4321175"/>
          </a:xfrm>
          <a:prstGeom prst="rect">
            <a:avLst/>
          </a:prstGeom>
          <a:noFill/>
          <a:ln>
            <a:noFill/>
          </a:ln>
        </p:spPr>
      </p:pic>
      <p:sp>
        <p:nvSpPr>
          <p:cNvPr id="298" name="Google Shape;298;p2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IMPULSO E INSTINTOS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nvSpPr>
        <p:spPr>
          <a:xfrm>
            <a:off x="511190" y="920764"/>
            <a:ext cx="3881400" cy="34632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500"/>
              <a:buFont typeface="Arial"/>
              <a:buChar char="•"/>
            </a:pPr>
            <a:r>
              <a:rPr b="0" i="0" lang="es-ES" sz="1500" u="none" cap="none" strike="noStrike">
                <a:solidFill>
                  <a:schemeClr val="dk1"/>
                </a:solidFill>
                <a:latin typeface="Calibri"/>
                <a:ea typeface="Calibri"/>
                <a:cs typeface="Calibri"/>
                <a:sym typeface="Calibri"/>
              </a:rPr>
              <a:t>En el caso de los impulsos, se refieren a las tendencias de actuar según nuestras necesidades no solo innatas sino también aprendidas y que resultan importantes para adaptarnos al entorno.</a:t>
            </a:r>
            <a:endParaRPr b="0" i="0" sz="1500" u="none" cap="none" strike="noStrike">
              <a:solidFill>
                <a:schemeClr val="dk1"/>
              </a:solidFill>
              <a:latin typeface="Calibri"/>
              <a:ea typeface="Calibri"/>
              <a:cs typeface="Calibri"/>
              <a:sym typeface="Calibri"/>
            </a:endParaRPr>
          </a:p>
          <a:p>
            <a:pPr indent="-85725" lvl="0" marL="18097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500"/>
              <a:buFont typeface="Arial"/>
              <a:buChar char="•"/>
            </a:pPr>
            <a:r>
              <a:rPr b="0" i="0" lang="es-ES" sz="1500" u="none" cap="none" strike="noStrike">
                <a:solidFill>
                  <a:schemeClr val="dk1"/>
                </a:solidFill>
                <a:latin typeface="Calibri"/>
                <a:ea typeface="Calibri"/>
                <a:cs typeface="Calibri"/>
                <a:sym typeface="Calibri"/>
              </a:rPr>
              <a:t>Si hablamos de una persona que no </a:t>
            </a:r>
            <a:r>
              <a:rPr lang="es-ES" sz="1500">
                <a:solidFill>
                  <a:schemeClr val="dk1"/>
                </a:solidFill>
                <a:latin typeface="Calibri"/>
                <a:ea typeface="Calibri"/>
                <a:cs typeface="Calibri"/>
                <a:sym typeface="Calibri"/>
              </a:rPr>
              <a:t>ha</a:t>
            </a:r>
            <a:r>
              <a:rPr b="0" i="0" lang="es-ES" sz="1500" u="none" cap="none" strike="noStrike">
                <a:solidFill>
                  <a:schemeClr val="dk1"/>
                </a:solidFill>
                <a:latin typeface="Calibri"/>
                <a:ea typeface="Calibri"/>
                <a:cs typeface="Calibri"/>
                <a:sym typeface="Calibri"/>
              </a:rPr>
              <a:t> comido en todo el día y le sirven un plato de sopa, el impulso le pide tomarlo inmediatamente, pero quizás el protocolo le pide esperar a los demás comensales antes de hacerlo, así que la razón ayuda a mediar dicha reacción.</a:t>
            </a:r>
            <a:endParaRPr b="0" i="0" sz="1500" u="none" cap="none" strike="noStrike">
              <a:solidFill>
                <a:schemeClr val="dk1"/>
              </a:solidFill>
              <a:latin typeface="Calibri"/>
              <a:ea typeface="Calibri"/>
              <a:cs typeface="Calibri"/>
              <a:sym typeface="Calibri"/>
            </a:endParaRPr>
          </a:p>
          <a:p>
            <a:pPr indent="-85725" lvl="0" marL="18097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500"/>
              <a:buFont typeface="Arial"/>
              <a:buChar char="•"/>
            </a:pPr>
            <a:r>
              <a:rPr b="0" i="0" lang="es-ES" sz="1500" u="none" cap="none" strike="noStrike">
                <a:solidFill>
                  <a:schemeClr val="dk1"/>
                </a:solidFill>
                <a:latin typeface="Calibri"/>
                <a:ea typeface="Calibri"/>
                <a:cs typeface="Calibri"/>
                <a:sym typeface="Calibri"/>
              </a:rPr>
              <a:t>El impulso es la reacción emocional que se dirige hacia la obtención de un fin.</a:t>
            </a:r>
            <a:endParaRPr b="0" i="0" sz="1500" u="none" cap="none" strike="noStrike">
              <a:solidFill>
                <a:schemeClr val="dk1"/>
              </a:solidFill>
              <a:latin typeface="Calibri"/>
              <a:ea typeface="Calibri"/>
              <a:cs typeface="Calibri"/>
              <a:sym typeface="Calibri"/>
            </a:endParaRPr>
          </a:p>
        </p:txBody>
      </p:sp>
      <p:pic>
        <p:nvPicPr>
          <p:cNvPr descr="AUTOCONTROL EMOCIONAL: CONTROLANDO LA IMPULSIVIDAD | Ciara Molina" id="304" name="Google Shape;304;p24"/>
          <p:cNvPicPr preferRelativeResize="0"/>
          <p:nvPr/>
        </p:nvPicPr>
        <p:blipFill rotWithShape="1">
          <a:blip r:embed="rId3">
            <a:alphaModFix/>
          </a:blip>
          <a:srcRect b="0" l="0" r="0" t="0"/>
          <a:stretch/>
        </p:blipFill>
        <p:spPr>
          <a:xfrm>
            <a:off x="4759338" y="925472"/>
            <a:ext cx="3916349" cy="3948153"/>
          </a:xfrm>
          <a:prstGeom prst="rect">
            <a:avLst/>
          </a:prstGeom>
          <a:noFill/>
          <a:ln>
            <a:noFill/>
          </a:ln>
        </p:spPr>
      </p:pic>
      <p:sp>
        <p:nvSpPr>
          <p:cNvPr id="305" name="Google Shape;305;p2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IMPULSO E INSTINTOS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49"/>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ESPACIO</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PRÁCTICO</a:t>
            </a:r>
            <a:endParaRPr/>
          </a:p>
        </p:txBody>
      </p:sp>
      <p:pic>
        <p:nvPicPr>
          <p:cNvPr id="313" name="Google Shape;313;p49"/>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p:nvPr/>
        </p:nvSpPr>
        <p:spPr>
          <a:xfrm>
            <a:off x="5752004" y="2322337"/>
            <a:ext cx="2686722" cy="240965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320" name="Google Shape;320;p26"/>
          <p:cNvGrpSpPr/>
          <p:nvPr/>
        </p:nvGrpSpPr>
        <p:grpSpPr>
          <a:xfrm>
            <a:off x="514858" y="499074"/>
            <a:ext cx="131794" cy="132296"/>
            <a:chOff x="511902" y="912279"/>
            <a:chExt cx="281320" cy="282391"/>
          </a:xfrm>
        </p:grpSpPr>
        <p:sp>
          <p:nvSpPr>
            <p:cNvPr id="321" name="Google Shape;321;p26"/>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22" name="Google Shape;322;p26"/>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323" name="Google Shape;323;p26"/>
          <p:cNvSpPr/>
          <p:nvPr/>
        </p:nvSpPr>
        <p:spPr>
          <a:xfrm>
            <a:off x="503238" y="912813"/>
            <a:ext cx="81724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4" name="Google Shape;324;p26"/>
          <p:cNvSpPr/>
          <p:nvPr/>
        </p:nvSpPr>
        <p:spPr>
          <a:xfrm>
            <a:off x="684214" y="1245204"/>
            <a:ext cx="5907086" cy="34470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chemeClr val="dk1"/>
                </a:solidFill>
                <a:latin typeface="Calibri"/>
                <a:ea typeface="Calibri"/>
                <a:cs typeface="Calibri"/>
                <a:sym typeface="Calibri"/>
              </a:rPr>
              <a:t>ESPACIO PRÁCTICO</a:t>
            </a:r>
            <a:endParaRPr b="1" i="0" sz="14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Calibri"/>
                <a:ea typeface="Calibri"/>
                <a:cs typeface="Calibri"/>
                <a:sym typeface="Calibri"/>
              </a:rPr>
              <a:t>En este espacio práctico, te pedimos que observes atentamente el siguiente video: </a:t>
            </a:r>
            <a:endParaRPr/>
          </a:p>
          <a:p>
            <a:pPr indent="0" lvl="0" marL="17780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https://www.youtube.com/watch?v=3WFQMj_TAWc</a:t>
            </a:r>
            <a:endParaRPr/>
          </a:p>
          <a:p>
            <a:pPr indent="-96838" lvl="0" marL="185738"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185738" lvl="0" marL="185738"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Calibri"/>
                <a:ea typeface="Calibri"/>
                <a:cs typeface="Calibri"/>
                <a:sym typeface="Calibri"/>
              </a:rPr>
              <a:t>A continuación, responderás tres preguntas claves en grupo:</a:t>
            </a:r>
            <a:endParaRPr/>
          </a:p>
          <a:p>
            <a:pPr indent="-96838" lvl="0" marL="185738"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177800" lvl="0" marL="3556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262626"/>
                </a:solidFill>
                <a:latin typeface="Calibri"/>
                <a:ea typeface="Calibri"/>
                <a:cs typeface="Calibri"/>
                <a:sym typeface="Calibri"/>
              </a:rPr>
              <a:t>¿Cuál es la necesidad que tienen como objetivo cubrir en el mediano plazo?</a:t>
            </a:r>
            <a:endParaRPr b="0" i="0" sz="1400" u="none" cap="none" strike="noStrike">
              <a:solidFill>
                <a:srgbClr val="000000"/>
              </a:solidFill>
              <a:latin typeface="Calibri"/>
              <a:ea typeface="Calibri"/>
              <a:cs typeface="Calibri"/>
              <a:sym typeface="Calibri"/>
            </a:endParaRPr>
          </a:p>
          <a:p>
            <a:pPr indent="-88900" lvl="0" marL="3556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3556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262626"/>
                </a:solidFill>
                <a:latin typeface="Calibri"/>
                <a:ea typeface="Calibri"/>
                <a:cs typeface="Calibri"/>
                <a:sym typeface="Calibri"/>
              </a:rPr>
              <a:t>¿De qué forma esta necesidad te permitirá crecer como persona y futuro profesional?</a:t>
            </a:r>
            <a:endParaRPr b="0" i="0" sz="1400" u="none" cap="none" strike="noStrike">
              <a:solidFill>
                <a:srgbClr val="000000"/>
              </a:solidFill>
              <a:latin typeface="Calibri"/>
              <a:ea typeface="Calibri"/>
              <a:cs typeface="Calibri"/>
              <a:sym typeface="Calibri"/>
            </a:endParaRPr>
          </a:p>
          <a:p>
            <a:pPr indent="-88900" lvl="0" marL="3556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3556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262626"/>
                </a:solidFill>
                <a:latin typeface="Calibri"/>
                <a:ea typeface="Calibri"/>
                <a:cs typeface="Calibri"/>
                <a:sym typeface="Calibri"/>
              </a:rPr>
              <a:t>Realiza el siguiente plan de acción para emprender mejoras en esta necesidad</a:t>
            </a:r>
            <a:r>
              <a:rPr lang="es-ES">
                <a:solidFill>
                  <a:srgbClr val="262626"/>
                </a:solidFill>
                <a:latin typeface="Calibri"/>
                <a:ea typeface="Calibri"/>
                <a:cs typeface="Calibri"/>
                <a:sym typeface="Calibri"/>
              </a:rPr>
              <a:t>.</a:t>
            </a:r>
            <a:endParaRPr/>
          </a:p>
          <a:p>
            <a:pPr indent="-88900" lvl="0" marL="3556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0" lvl="0" marL="177800" marR="0" rtl="0" algn="l">
              <a:lnSpc>
                <a:spcPct val="100000"/>
              </a:lnSpc>
              <a:spcBef>
                <a:spcPts val="0"/>
              </a:spcBef>
              <a:spcAft>
                <a:spcPts val="0"/>
              </a:spcAft>
              <a:buNone/>
            </a:pPr>
            <a:r>
              <a:rPr b="1" i="0" lang="es-ES" sz="1400" u="none" cap="none" strike="noStrike">
                <a:solidFill>
                  <a:schemeClr val="dk1"/>
                </a:solidFill>
                <a:latin typeface="Calibri"/>
                <a:ea typeface="Calibri"/>
                <a:cs typeface="Calibri"/>
                <a:sym typeface="Calibri"/>
              </a:rPr>
              <a:t>20minutos</a:t>
            </a:r>
            <a:endParaRPr b="0" i="0" sz="1400" u="none" cap="none" strike="noStrike">
              <a:solidFill>
                <a:srgbClr val="000000"/>
              </a:solidFill>
              <a:latin typeface="Calibri"/>
              <a:ea typeface="Calibri"/>
              <a:cs typeface="Calibri"/>
              <a:sym typeface="Calibri"/>
            </a:endParaRPr>
          </a:p>
        </p:txBody>
      </p:sp>
      <p:pic>
        <p:nvPicPr>
          <p:cNvPr id="325" name="Google Shape;325;p26"/>
          <p:cNvPicPr preferRelativeResize="0"/>
          <p:nvPr/>
        </p:nvPicPr>
        <p:blipFill rotWithShape="1">
          <a:blip r:embed="rId4">
            <a:alphaModFix amt="25000"/>
          </a:blip>
          <a:srcRect b="0" l="0" r="0" t="0"/>
          <a:stretch/>
        </p:blipFill>
        <p:spPr>
          <a:xfrm>
            <a:off x="6976674" y="3039428"/>
            <a:ext cx="1699014" cy="21945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7"/>
          <p:cNvSpPr/>
          <p:nvPr/>
        </p:nvSpPr>
        <p:spPr>
          <a:xfrm>
            <a:off x="5752004" y="2322337"/>
            <a:ext cx="2686722" cy="240965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332" name="Google Shape;332;p27"/>
          <p:cNvGrpSpPr/>
          <p:nvPr/>
        </p:nvGrpSpPr>
        <p:grpSpPr>
          <a:xfrm>
            <a:off x="514858" y="499074"/>
            <a:ext cx="131794" cy="132296"/>
            <a:chOff x="511902" y="912279"/>
            <a:chExt cx="281320" cy="282391"/>
          </a:xfrm>
        </p:grpSpPr>
        <p:sp>
          <p:nvSpPr>
            <p:cNvPr id="333" name="Google Shape;333;p27"/>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34" name="Google Shape;334;p27"/>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335" name="Google Shape;335;p27"/>
          <p:cNvSpPr/>
          <p:nvPr/>
        </p:nvSpPr>
        <p:spPr>
          <a:xfrm>
            <a:off x="503238" y="912813"/>
            <a:ext cx="4259593"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6" name="Google Shape;336;p27"/>
          <p:cNvSpPr/>
          <p:nvPr/>
        </p:nvSpPr>
        <p:spPr>
          <a:xfrm>
            <a:off x="684214" y="1245204"/>
            <a:ext cx="3601539" cy="34470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chemeClr val="dk1"/>
                </a:solidFill>
                <a:latin typeface="Calibri"/>
                <a:ea typeface="Calibri"/>
                <a:cs typeface="Calibri"/>
                <a:sym typeface="Calibri"/>
              </a:rPr>
              <a:t>ESPACIO PRÁCTICO</a:t>
            </a:r>
            <a:endParaRPr b="1" i="0" sz="14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Calibri"/>
                <a:ea typeface="Calibri"/>
                <a:cs typeface="Calibri"/>
                <a:sym typeface="Calibri"/>
              </a:rPr>
              <a:t>Haciendo uso del “padlet” realiza con tu equipo una descripción general de cómo van a mejorar cada una de las necesidades identificadas. Puedes utilizar imágenes. Pueden elegir el ejemplo de una necesidad en sus compañeros o pueden integrar la necesidad de todos en un padlet. (20 minutos)</a:t>
            </a:r>
            <a:endParaRPr/>
          </a:p>
          <a:p>
            <a:pPr indent="-96838" lvl="0" marL="185738"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185738" lvl="0" marL="185738"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Calibri"/>
                <a:ea typeface="Calibri"/>
                <a:cs typeface="Calibri"/>
                <a:sym typeface="Calibri"/>
              </a:rPr>
              <a:t>Luego, comparte tu pantalla para que todos los grupos lo puedan observar.</a:t>
            </a:r>
            <a:endParaRPr/>
          </a:p>
          <a:p>
            <a:pPr indent="-96838" lvl="0" marL="185738"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185738" lvl="0" marL="185738"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Calibri"/>
                <a:ea typeface="Calibri"/>
                <a:cs typeface="Calibri"/>
                <a:sym typeface="Calibri"/>
              </a:rPr>
              <a:t>El docente brindará unas pautas según las intervenciones de cada grupo y resaltará la importancia de saber cubrir nuestras necesidades.</a:t>
            </a:r>
            <a:endParaRPr/>
          </a:p>
        </p:txBody>
      </p:sp>
      <p:sp>
        <p:nvSpPr>
          <p:cNvPr id="337" name="Google Shape;337;p27"/>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8" name="Google Shape;338;p27"/>
          <p:cNvSpPr/>
          <p:nvPr/>
        </p:nvSpPr>
        <p:spPr>
          <a:xfrm>
            <a:off x="5480064" y="1281126"/>
            <a:ext cx="3052749" cy="3489656"/>
          </a:xfrm>
          <a:prstGeom prst="rect">
            <a:avLst/>
          </a:prstGeom>
          <a:solidFill>
            <a:srgbClr val="0104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339" name="Google Shape;339;p27"/>
          <p:cNvPicPr preferRelativeResize="0"/>
          <p:nvPr/>
        </p:nvPicPr>
        <p:blipFill rotWithShape="1">
          <a:blip r:embed="rId4">
            <a:alphaModFix/>
          </a:blip>
          <a:srcRect b="29714" l="18868" r="24104" t="19919"/>
          <a:stretch/>
        </p:blipFill>
        <p:spPr>
          <a:xfrm>
            <a:off x="5472113" y="1948070"/>
            <a:ext cx="3060701" cy="16895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nvSpPr>
        <p:spPr>
          <a:xfrm>
            <a:off x="3016987" y="2053817"/>
            <a:ext cx="4091479" cy="16250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200" u="none" cap="none" strike="noStrike">
                <a:solidFill>
                  <a:srgbClr val="000000"/>
                </a:solidFill>
                <a:latin typeface="Arial"/>
                <a:ea typeface="Arial"/>
                <a:cs typeface="Arial"/>
                <a:sym typeface="Arial"/>
              </a:rPr>
              <a:t>ENTONCES…</a:t>
            </a:r>
            <a:endParaRPr/>
          </a:p>
          <a:p>
            <a:pPr indent="0" lvl="0" marL="0" marR="0" rtl="0" algn="l">
              <a:lnSpc>
                <a:spcPct val="80000"/>
              </a:lnSpc>
              <a:spcBef>
                <a:spcPts val="0"/>
              </a:spcBef>
              <a:spcAft>
                <a:spcPts val="0"/>
              </a:spcAft>
              <a:buNone/>
            </a:pPr>
            <a:r>
              <a:rPr b="0" i="0" lang="es-ES" sz="3200" u="none" cap="none" strike="noStrike">
                <a:solidFill>
                  <a:srgbClr val="000000"/>
                </a:solidFill>
                <a:latin typeface="Arial"/>
                <a:ea typeface="Arial"/>
                <a:cs typeface="Arial"/>
                <a:sym typeface="Arial"/>
              </a:rPr>
              <a:t>¿QUÉ ES LO QUE HAS APRENDIDO</a:t>
            </a:r>
            <a:endParaRPr/>
          </a:p>
          <a:p>
            <a:pPr indent="0" lvl="0" marL="0" marR="0" rtl="0" algn="l">
              <a:lnSpc>
                <a:spcPct val="80000"/>
              </a:lnSpc>
              <a:spcBef>
                <a:spcPts val="0"/>
              </a:spcBef>
              <a:spcAft>
                <a:spcPts val="0"/>
              </a:spcAft>
              <a:buNone/>
            </a:pPr>
            <a:r>
              <a:rPr b="1" i="0" lang="es-ES" sz="3600" u="none" cap="none" strike="noStrike">
                <a:solidFill>
                  <a:srgbClr val="92C14D"/>
                </a:solidFill>
                <a:latin typeface="Arial"/>
                <a:ea typeface="Arial"/>
                <a:cs typeface="Arial"/>
                <a:sym typeface="Arial"/>
              </a:rPr>
              <a:t>EN ESTA SESIÓN?</a:t>
            </a:r>
            <a:endParaRPr/>
          </a:p>
        </p:txBody>
      </p:sp>
      <p:pic>
        <p:nvPicPr>
          <p:cNvPr id="346" name="Google Shape;346;p50"/>
          <p:cNvPicPr preferRelativeResize="0"/>
          <p:nvPr/>
        </p:nvPicPr>
        <p:blipFill rotWithShape="1">
          <a:blip r:embed="rId3">
            <a:alphaModFix/>
          </a:blip>
          <a:srcRect b="0" l="0" r="0" t="0"/>
          <a:stretch/>
        </p:blipFill>
        <p:spPr>
          <a:xfrm>
            <a:off x="1465763" y="1869981"/>
            <a:ext cx="1222115" cy="120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44"/>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 name="Google Shape;62;p44"/>
          <p:cNvSpPr txBox="1"/>
          <p:nvPr/>
        </p:nvSpPr>
        <p:spPr>
          <a:xfrm>
            <a:off x="1282298" y="918372"/>
            <a:ext cx="5521800" cy="3016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Las emociones son la respuesta que se desencadena después de la activación cognitiva (pensamientos, creencia, evaluación). Se manifiestan de manera rápida y para que aparezcan se requiere del funcionamiento orgánico. No obstante, la emoción también puede generarse cuando se produce un estímulo fuerte como, por ejemplo</a:t>
            </a:r>
            <a:r>
              <a:rPr lang="es-ES">
                <a:solidFill>
                  <a:srgbClr val="262626"/>
                </a:solidFill>
                <a:latin typeface="Calibri"/>
                <a:ea typeface="Calibri"/>
                <a:cs typeface="Calibri"/>
                <a:sym typeface="Calibri"/>
              </a:rPr>
              <a:t>,</a:t>
            </a:r>
            <a:r>
              <a:rPr b="0" i="0" lang="es-ES" sz="1400" u="none" cap="none" strike="noStrike">
                <a:solidFill>
                  <a:srgbClr val="262626"/>
                </a:solidFill>
                <a:latin typeface="Calibri"/>
                <a:ea typeface="Calibri"/>
                <a:cs typeface="Calibri"/>
                <a:sym typeface="Calibri"/>
              </a:rPr>
              <a:t> ruido intenso que activa nuestras emociones básicas.</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El mundo actual nos está llevando a la tendencia a reaccionar con impulsividad, debido a los cambios constantes, aspecto que requiere del uso efectivo de estrategias a fin de evitar una inadecuada toma de decisiones.</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El ser humano es movilizado ta</a:t>
            </a:r>
            <a:r>
              <a:rPr lang="es-ES">
                <a:solidFill>
                  <a:srgbClr val="262626"/>
                </a:solidFill>
                <a:latin typeface="Calibri"/>
                <a:ea typeface="Calibri"/>
                <a:cs typeface="Calibri"/>
                <a:sym typeface="Calibri"/>
              </a:rPr>
              <a:t>nto </a:t>
            </a:r>
            <a:r>
              <a:rPr b="0" i="0" lang="es-ES" sz="1400" u="none" cap="none" strike="noStrike">
                <a:solidFill>
                  <a:srgbClr val="262626"/>
                </a:solidFill>
                <a:latin typeface="Calibri"/>
                <a:ea typeface="Calibri"/>
                <a:cs typeface="Calibri"/>
                <a:sym typeface="Calibri"/>
              </a:rPr>
              <a:t>por necesidades innatas como aprendidas, </a:t>
            </a:r>
            <a:r>
              <a:rPr lang="es-ES">
                <a:solidFill>
                  <a:srgbClr val="262626"/>
                </a:solidFill>
                <a:latin typeface="Calibri"/>
                <a:ea typeface="Calibri"/>
                <a:cs typeface="Calibri"/>
                <a:sym typeface="Calibri"/>
              </a:rPr>
              <a:t>que</a:t>
            </a:r>
            <a:r>
              <a:rPr b="0" i="0" lang="es-ES" sz="1400" u="none" cap="none" strike="noStrike">
                <a:solidFill>
                  <a:srgbClr val="262626"/>
                </a:solidFill>
                <a:latin typeface="Calibri"/>
                <a:ea typeface="Calibri"/>
                <a:cs typeface="Calibri"/>
                <a:sym typeface="Calibri"/>
              </a:rPr>
              <a:t> se producen desde el momento en que nacemos y </a:t>
            </a:r>
            <a:r>
              <a:rPr lang="es-ES">
                <a:solidFill>
                  <a:srgbClr val="262626"/>
                </a:solidFill>
                <a:latin typeface="Calibri"/>
                <a:ea typeface="Calibri"/>
                <a:cs typeface="Calibri"/>
                <a:sym typeface="Calibri"/>
              </a:rPr>
              <a:t>que es necesario satisfacer </a:t>
            </a:r>
            <a:r>
              <a:rPr b="0" i="0" lang="es-ES" sz="1400" u="none" cap="none" strike="noStrike">
                <a:solidFill>
                  <a:srgbClr val="262626"/>
                </a:solidFill>
                <a:latin typeface="Calibri"/>
                <a:ea typeface="Calibri"/>
                <a:cs typeface="Calibri"/>
                <a:sym typeface="Calibri"/>
              </a:rPr>
              <a:t>para mantener un equilibrio en la vida.</a:t>
            </a:r>
            <a:endParaRPr/>
          </a:p>
        </p:txBody>
      </p:sp>
      <p:pic>
        <p:nvPicPr>
          <p:cNvPr id="63" name="Google Shape;63;p44"/>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64" name="Google Shape;64;p4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5" name="Google Shape;65;p44"/>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66" name="Google Shape;66;p4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4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68" name="Google Shape;68;p44"/>
          <p:cNvPicPr preferRelativeResize="0"/>
          <p:nvPr/>
        </p:nvPicPr>
        <p:blipFill rotWithShape="1">
          <a:blip r:embed="rId3">
            <a:alphaModFix/>
          </a:blip>
          <a:srcRect b="0" l="0" r="0" t="0"/>
          <a:stretch/>
        </p:blipFill>
        <p:spPr>
          <a:xfrm>
            <a:off x="1010839" y="2465006"/>
            <a:ext cx="117851" cy="121369"/>
          </a:xfrm>
          <a:prstGeom prst="rect">
            <a:avLst/>
          </a:prstGeom>
          <a:noFill/>
          <a:ln>
            <a:noFill/>
          </a:ln>
        </p:spPr>
      </p:pic>
      <p:pic>
        <p:nvPicPr>
          <p:cNvPr id="69" name="Google Shape;69;p44"/>
          <p:cNvPicPr preferRelativeResize="0"/>
          <p:nvPr/>
        </p:nvPicPr>
        <p:blipFill rotWithShape="1">
          <a:blip r:embed="rId3">
            <a:alphaModFix/>
          </a:blip>
          <a:srcRect b="0" l="0" r="0" t="0"/>
          <a:stretch/>
        </p:blipFill>
        <p:spPr>
          <a:xfrm>
            <a:off x="1010839" y="3307548"/>
            <a:ext cx="117851" cy="12136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52" name="Google Shape;352;p51"/>
          <p:cNvGrpSpPr/>
          <p:nvPr/>
        </p:nvGrpSpPr>
        <p:grpSpPr>
          <a:xfrm>
            <a:off x="2506315" y="2194222"/>
            <a:ext cx="4581728" cy="1326557"/>
            <a:chOff x="2403187" y="2211377"/>
            <a:chExt cx="4581728" cy="1326557"/>
          </a:xfrm>
        </p:grpSpPr>
        <p:sp>
          <p:nvSpPr>
            <p:cNvPr id="353" name="Google Shape;353;p51"/>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CONCLUSIONES</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54" name="Google Shape;354;p51"/>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55" name="Google Shape;355;p51"/>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52"/>
          <p:cNvSpPr txBox="1"/>
          <p:nvPr/>
        </p:nvSpPr>
        <p:spPr>
          <a:xfrm>
            <a:off x="1279545" y="912813"/>
            <a:ext cx="5072700" cy="344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El impulso es una fuerza que se produce movilizada por el deseo de cubrir una necesidad que puede ser fisiológica o psicológica.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El sistema límbico y específicamente la amígdala es la encargada de generar estos impulsos que luego serán mediados por el lóbulo frontal encargado de adecuar las reacciones según el contexto.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Los seres humanos tenemos la capacidad de regular nuestras emociones y adaptarl</a:t>
            </a:r>
            <a:r>
              <a:rPr lang="es-ES">
                <a:latin typeface="Calibri"/>
                <a:ea typeface="Calibri"/>
                <a:cs typeface="Calibri"/>
                <a:sym typeface="Calibri"/>
              </a:rPr>
              <a:t>as</a:t>
            </a:r>
            <a:r>
              <a:rPr b="0" i="0" lang="es-ES" sz="1400" u="none" cap="none" strike="noStrike">
                <a:solidFill>
                  <a:srgbClr val="000000"/>
                </a:solidFill>
                <a:latin typeface="Calibri"/>
                <a:ea typeface="Calibri"/>
                <a:cs typeface="Calibri"/>
                <a:sym typeface="Calibri"/>
              </a:rPr>
              <a:t> según el marco de lo permitido. Las consecuencias pueden ser valoradas antes de tomar una decisión.</a:t>
            </a:r>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Las necesidades, una vez cubiertas, nos llevan a una “homeostasis”, que es el equilibrio del organismo.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Cuando nuestras necesidades no son cubiertas oportunamente, producen frustración y ambivalencia en el ser humano. Las necesidades básicas son las más urgentes de cubrir.</a:t>
            </a:r>
            <a:endParaRPr/>
          </a:p>
        </p:txBody>
      </p:sp>
      <p:pic>
        <p:nvPicPr>
          <p:cNvPr id="363" name="Google Shape;363;p52"/>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64" name="Google Shape;364;p52"/>
          <p:cNvPicPr preferRelativeResize="0"/>
          <p:nvPr/>
        </p:nvPicPr>
        <p:blipFill rotWithShape="1">
          <a:blip r:embed="rId3">
            <a:alphaModFix/>
          </a:blip>
          <a:srcRect b="0" l="0" r="0" t="0"/>
          <a:stretch/>
        </p:blipFill>
        <p:spPr>
          <a:xfrm>
            <a:off x="1011260" y="1593530"/>
            <a:ext cx="114138" cy="117546"/>
          </a:xfrm>
          <a:prstGeom prst="rect">
            <a:avLst/>
          </a:prstGeom>
          <a:noFill/>
          <a:ln>
            <a:noFill/>
          </a:ln>
        </p:spPr>
      </p:pic>
      <p:sp>
        <p:nvSpPr>
          <p:cNvPr id="365" name="Google Shape;365;p5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6" name="Google Shape;366;p52"/>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67" name="Google Shape;367;p5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a:p>
        </p:txBody>
      </p:sp>
      <p:pic>
        <p:nvPicPr>
          <p:cNvPr id="368" name="Google Shape;368;p52"/>
          <p:cNvPicPr preferRelativeResize="0"/>
          <p:nvPr/>
        </p:nvPicPr>
        <p:blipFill rotWithShape="1">
          <a:blip r:embed="rId3">
            <a:alphaModFix/>
          </a:blip>
          <a:srcRect b="0" l="0" r="0" t="0"/>
          <a:stretch/>
        </p:blipFill>
        <p:spPr>
          <a:xfrm>
            <a:off x="1011260" y="2466045"/>
            <a:ext cx="114138" cy="117546"/>
          </a:xfrm>
          <a:prstGeom prst="rect">
            <a:avLst/>
          </a:prstGeom>
          <a:noFill/>
          <a:ln>
            <a:noFill/>
          </a:ln>
        </p:spPr>
      </p:pic>
      <p:pic>
        <p:nvPicPr>
          <p:cNvPr id="369" name="Google Shape;369;p52"/>
          <p:cNvPicPr preferRelativeResize="0"/>
          <p:nvPr/>
        </p:nvPicPr>
        <p:blipFill rotWithShape="1">
          <a:blip r:embed="rId3">
            <a:alphaModFix/>
          </a:blip>
          <a:srcRect b="0" l="0" r="0" t="0"/>
          <a:stretch/>
        </p:blipFill>
        <p:spPr>
          <a:xfrm>
            <a:off x="1011260" y="3724708"/>
            <a:ext cx="114138" cy="1175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53"/>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BIBLIOGRAFÍA</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76" name="Google Shape;376;p53"/>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377" name="Google Shape;377;p53"/>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p54"/>
          <p:cNvSpPr txBox="1"/>
          <p:nvPr/>
        </p:nvSpPr>
        <p:spPr>
          <a:xfrm>
            <a:off x="1279009" y="917823"/>
            <a:ext cx="4774320"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Pollan, Michael. (2012). Cómo cambiar tu mente. Debate.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Goleman Daniel (25ª Edición). Parte I: El Cerebro Emocional. En La Inteligencia Emocional, Ebook, Editorial Kairos. pp. 57 – 84.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Vanistendael S. La resiliencia un concepto largo tiempo ignorado. Ginebra:Cuadernos Bice;1994.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Eficiencia en las terapias ¿Un paso más allá de la eficacia? Análisis del modelo cognitivo conductual (2018) Facultad de psicología.</a:t>
            </a:r>
            <a:endParaRPr/>
          </a:p>
        </p:txBody>
      </p:sp>
      <p:pic>
        <p:nvPicPr>
          <p:cNvPr id="384" name="Google Shape;384;p54"/>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385" name="Google Shape;385;p54"/>
          <p:cNvPicPr preferRelativeResize="0"/>
          <p:nvPr/>
        </p:nvPicPr>
        <p:blipFill rotWithShape="1">
          <a:blip r:embed="rId3">
            <a:alphaModFix/>
          </a:blip>
          <a:srcRect b="0" l="0" r="0" t="0"/>
          <a:stretch/>
        </p:blipFill>
        <p:spPr>
          <a:xfrm>
            <a:off x="1008064" y="1405435"/>
            <a:ext cx="103867" cy="106967"/>
          </a:xfrm>
          <a:prstGeom prst="rect">
            <a:avLst/>
          </a:prstGeom>
          <a:noFill/>
          <a:ln>
            <a:noFill/>
          </a:ln>
        </p:spPr>
      </p:pic>
      <p:sp>
        <p:nvSpPr>
          <p:cNvPr id="386" name="Google Shape;386;p5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87" name="Google Shape;387;p54"/>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388" name="Google Shape;388;p5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pic>
        <p:nvPicPr>
          <p:cNvPr id="389" name="Google Shape;389;p54"/>
          <p:cNvPicPr preferRelativeResize="0"/>
          <p:nvPr/>
        </p:nvPicPr>
        <p:blipFill rotWithShape="1">
          <a:blip r:embed="rId3">
            <a:alphaModFix/>
          </a:blip>
          <a:srcRect b="0" l="0" r="0" t="0"/>
          <a:stretch/>
        </p:blipFill>
        <p:spPr>
          <a:xfrm>
            <a:off x="1008064" y="2041539"/>
            <a:ext cx="103867" cy="106967"/>
          </a:xfrm>
          <a:prstGeom prst="rect">
            <a:avLst/>
          </a:prstGeom>
          <a:noFill/>
          <a:ln>
            <a:noFill/>
          </a:ln>
        </p:spPr>
      </p:pic>
      <p:pic>
        <p:nvPicPr>
          <p:cNvPr id="390" name="Google Shape;390;p54"/>
          <p:cNvPicPr preferRelativeResize="0"/>
          <p:nvPr/>
        </p:nvPicPr>
        <p:blipFill rotWithShape="1">
          <a:blip r:embed="rId3">
            <a:alphaModFix/>
          </a:blip>
          <a:srcRect b="0" l="0" r="0" t="0"/>
          <a:stretch/>
        </p:blipFill>
        <p:spPr>
          <a:xfrm>
            <a:off x="1008064" y="2679894"/>
            <a:ext cx="103867" cy="1069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96" name="Google Shape;396;p55"/>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5"/>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 name="Google Shape;76;p45"/>
          <p:cNvSpPr txBox="1"/>
          <p:nvPr/>
        </p:nvSpPr>
        <p:spPr>
          <a:xfrm>
            <a:off x="1282298" y="918372"/>
            <a:ext cx="5521800" cy="3663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Durante esta sesión:</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chemeClr val="dk1"/>
                </a:solidFill>
                <a:latin typeface="Calibri"/>
                <a:ea typeface="Calibri"/>
                <a:cs typeface="Calibri"/>
                <a:sym typeface="Calibri"/>
              </a:rPr>
              <a:t>Identificarás</a:t>
            </a:r>
            <a:r>
              <a:rPr b="0" i="0" lang="es-ES" sz="1400" u="none" cap="none" strike="noStrike">
                <a:solidFill>
                  <a:schemeClr val="dk1"/>
                </a:solidFill>
                <a:latin typeface="Calibri"/>
                <a:ea typeface="Calibri"/>
                <a:cs typeface="Calibri"/>
                <a:sym typeface="Calibri"/>
              </a:rPr>
              <a:t> lo que significa el “impulso ” en el ser humano y c</a:t>
            </a:r>
            <a:r>
              <a:rPr lang="es-ES">
                <a:solidFill>
                  <a:schemeClr val="dk1"/>
                </a:solidFill>
                <a:latin typeface="Calibri"/>
                <a:ea typeface="Calibri"/>
                <a:cs typeface="Calibri"/>
                <a:sym typeface="Calibri"/>
              </a:rPr>
              <a:t>ó</a:t>
            </a:r>
            <a:r>
              <a:rPr b="0" i="0" lang="es-ES" sz="1400" u="none" cap="none" strike="noStrike">
                <a:solidFill>
                  <a:schemeClr val="dk1"/>
                </a:solidFill>
                <a:latin typeface="Calibri"/>
                <a:ea typeface="Calibri"/>
                <a:cs typeface="Calibri"/>
                <a:sym typeface="Calibri"/>
              </a:rPr>
              <a:t>mo est</a:t>
            </a:r>
            <a:r>
              <a:rPr lang="es-ES">
                <a:solidFill>
                  <a:schemeClr val="dk1"/>
                </a:solidFill>
                <a:latin typeface="Calibri"/>
                <a:ea typeface="Calibri"/>
                <a:cs typeface="Calibri"/>
                <a:sym typeface="Calibri"/>
              </a:rPr>
              <a:t>e </a:t>
            </a:r>
            <a:r>
              <a:rPr b="0" i="0" lang="es-ES" sz="1400" u="none" cap="none" strike="noStrike">
                <a:solidFill>
                  <a:schemeClr val="dk1"/>
                </a:solidFill>
                <a:latin typeface="Calibri"/>
                <a:ea typeface="Calibri"/>
                <a:cs typeface="Calibri"/>
                <a:sym typeface="Calibri"/>
              </a:rPr>
              <a:t>puede llevarnos a cometer errores en el proceso de adaptación a nuevas situaciones personales, laborales, académicas y/o sociales.</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chemeClr val="dk1"/>
                </a:solidFill>
                <a:latin typeface="Calibri"/>
                <a:ea typeface="Calibri"/>
                <a:cs typeface="Calibri"/>
                <a:sym typeface="Calibri"/>
              </a:rPr>
              <a:t>Reconocerás</a:t>
            </a:r>
            <a:r>
              <a:rPr b="0" i="0" lang="es-ES" sz="1400" u="none" cap="none" strike="noStrike">
                <a:solidFill>
                  <a:schemeClr val="dk1"/>
                </a:solidFill>
                <a:latin typeface="Calibri"/>
                <a:ea typeface="Calibri"/>
                <a:cs typeface="Calibri"/>
                <a:sym typeface="Calibri"/>
              </a:rPr>
              <a:t> cuáles son las características de las personas con una mayor tendencia  a la impulsividad comprendiendo los aspectos psicológicos, afectivos y motores.</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chemeClr val="dk1"/>
                </a:solidFill>
                <a:latin typeface="Calibri"/>
                <a:ea typeface="Calibri"/>
                <a:cs typeface="Calibri"/>
                <a:sym typeface="Calibri"/>
              </a:rPr>
              <a:t>Reconocerás</a:t>
            </a:r>
            <a:r>
              <a:rPr b="0" i="0" lang="es-ES" sz="1400" u="none" cap="none" strike="noStrike">
                <a:solidFill>
                  <a:schemeClr val="dk1"/>
                </a:solidFill>
                <a:latin typeface="Calibri"/>
                <a:ea typeface="Calibri"/>
                <a:cs typeface="Calibri"/>
                <a:sym typeface="Calibri"/>
              </a:rPr>
              <a:t> las principales necesidades en el ser humano y su vital importancia para nuestra adaptación al medio ambiente.</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chemeClr val="dk1"/>
                </a:solidFill>
                <a:latin typeface="Calibri"/>
                <a:ea typeface="Calibri"/>
                <a:cs typeface="Calibri"/>
                <a:sym typeface="Calibri"/>
              </a:rPr>
              <a:t>Conocerás</a:t>
            </a:r>
            <a:r>
              <a:rPr b="0" i="0" lang="es-ES" sz="1400" u="none" cap="none" strike="noStrike">
                <a:solidFill>
                  <a:schemeClr val="dk1"/>
                </a:solidFill>
                <a:latin typeface="Calibri"/>
                <a:ea typeface="Calibri"/>
                <a:cs typeface="Calibri"/>
                <a:sym typeface="Calibri"/>
              </a:rPr>
              <a:t> la diferencia entre los impulsos e instintos y c</a:t>
            </a:r>
            <a:r>
              <a:rPr lang="es-ES">
                <a:solidFill>
                  <a:schemeClr val="dk1"/>
                </a:solidFill>
                <a:latin typeface="Calibri"/>
                <a:ea typeface="Calibri"/>
                <a:cs typeface="Calibri"/>
                <a:sym typeface="Calibri"/>
              </a:rPr>
              <a:t>ó</a:t>
            </a:r>
            <a:r>
              <a:rPr b="0" i="0" lang="es-ES" sz="1400" u="none" cap="none" strike="noStrike">
                <a:solidFill>
                  <a:schemeClr val="dk1"/>
                </a:solidFill>
                <a:latin typeface="Calibri"/>
                <a:ea typeface="Calibri"/>
                <a:cs typeface="Calibri"/>
                <a:sym typeface="Calibri"/>
              </a:rPr>
              <a:t>mo la razón media entre ell</a:t>
            </a:r>
            <a:r>
              <a:rPr lang="es-ES">
                <a:solidFill>
                  <a:schemeClr val="dk1"/>
                </a:solidFill>
                <a:latin typeface="Calibri"/>
                <a:ea typeface="Calibri"/>
                <a:cs typeface="Calibri"/>
                <a:sym typeface="Calibri"/>
              </a:rPr>
              <a:t>o</a:t>
            </a:r>
            <a:r>
              <a:rPr b="0" i="0" lang="es-ES" sz="1400" u="none" cap="none" strike="noStrike">
                <a:solidFill>
                  <a:schemeClr val="dk1"/>
                </a:solidFill>
                <a:latin typeface="Calibri"/>
                <a:ea typeface="Calibri"/>
                <a:cs typeface="Calibri"/>
                <a:sym typeface="Calibri"/>
              </a:rPr>
              <a:t>s a fin de lograr efectividad en nuestras relaciones interpersonales, toma de decisiones y autodirección hacia nuestros objetivos propuestos.</a:t>
            </a:r>
            <a:endParaRPr/>
          </a:p>
        </p:txBody>
      </p:sp>
      <p:pic>
        <p:nvPicPr>
          <p:cNvPr id="77" name="Google Shape;77;p45"/>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8" name="Google Shape;78;p45"/>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9" name="Google Shape;79;p45"/>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80" name="Google Shape;80;p45"/>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4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46"/>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CONCEPTUALIZACIÓN</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DEL IMPULSO</a:t>
            </a:r>
            <a:endParaRPr/>
          </a:p>
        </p:txBody>
      </p:sp>
      <p:pic>
        <p:nvPicPr>
          <p:cNvPr id="89" name="Google Shape;89;p46"/>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5"/>
          <p:cNvSpPr txBox="1"/>
          <p:nvPr/>
        </p:nvSpPr>
        <p:spPr>
          <a:xfrm>
            <a:off x="511189" y="920764"/>
            <a:ext cx="8172600" cy="17238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Podemos definir </a:t>
            </a:r>
            <a:r>
              <a:rPr b="1" i="0" lang="es-ES" sz="1400" u="none" cap="none" strike="noStrike">
                <a:solidFill>
                  <a:schemeClr val="dk1"/>
                </a:solidFill>
                <a:latin typeface="Calibri"/>
                <a:ea typeface="Calibri"/>
                <a:cs typeface="Calibri"/>
                <a:sym typeface="Calibri"/>
              </a:rPr>
              <a:t>impulso</a:t>
            </a:r>
            <a:r>
              <a:rPr lang="es-ES">
                <a:solidFill>
                  <a:schemeClr val="dk1"/>
                </a:solidFill>
                <a:latin typeface="Calibri"/>
                <a:ea typeface="Calibri"/>
                <a:cs typeface="Calibri"/>
                <a:sym typeface="Calibri"/>
              </a:rPr>
              <a:t> como</a:t>
            </a:r>
            <a:r>
              <a:rPr b="0" i="0" lang="es-ES" sz="1400" u="none" cap="none" strike="noStrike">
                <a:solidFill>
                  <a:schemeClr val="dk1"/>
                </a:solidFill>
                <a:latin typeface="Calibri"/>
                <a:ea typeface="Calibri"/>
                <a:cs typeface="Calibri"/>
                <a:sym typeface="Calibri"/>
              </a:rPr>
              <a:t> la fuerza que se produce sobre una materia, durante un periodo y/o lapso de tiempo</a:t>
            </a:r>
            <a:r>
              <a:rPr lang="es-ES">
                <a:solidFill>
                  <a:schemeClr val="dk1"/>
                </a:solidFill>
                <a:latin typeface="Calibri"/>
                <a:ea typeface="Calibri"/>
                <a:cs typeface="Calibri"/>
                <a:sym typeface="Calibri"/>
              </a:rPr>
              <a:t>.</a:t>
            </a:r>
            <a:r>
              <a:rPr b="0" i="0" lang="es-ES" sz="1400" u="none" cap="none" strike="noStrike">
                <a:solidFill>
                  <a:schemeClr val="dk1"/>
                </a:solidFill>
                <a:latin typeface="Calibri"/>
                <a:ea typeface="Calibri"/>
                <a:cs typeface="Calibri"/>
                <a:sym typeface="Calibri"/>
              </a:rPr>
              <a:t> </a:t>
            </a:r>
            <a:r>
              <a:rPr lang="es-ES">
                <a:solidFill>
                  <a:schemeClr val="dk1"/>
                </a:solidFill>
                <a:latin typeface="Calibri"/>
                <a:ea typeface="Calibri"/>
                <a:cs typeface="Calibri"/>
                <a:sym typeface="Calibri"/>
              </a:rPr>
              <a:t>E</a:t>
            </a:r>
            <a:r>
              <a:rPr b="0" i="0" lang="es-ES" sz="1400" u="none" cap="none" strike="noStrike">
                <a:solidFill>
                  <a:schemeClr val="dk1"/>
                </a:solidFill>
                <a:latin typeface="Calibri"/>
                <a:ea typeface="Calibri"/>
                <a:cs typeface="Calibri"/>
                <a:sym typeface="Calibri"/>
              </a:rPr>
              <a:t>sto va a generar un movimiento, que se mantendrá </a:t>
            </a:r>
            <a:r>
              <a:rPr lang="es-ES">
                <a:solidFill>
                  <a:schemeClr val="dk1"/>
                </a:solidFill>
                <a:latin typeface="Calibri"/>
                <a:ea typeface="Calibri"/>
                <a:cs typeface="Calibri"/>
                <a:sym typeface="Calibri"/>
              </a:rPr>
              <a:t>durante</a:t>
            </a:r>
            <a:r>
              <a:rPr b="0" i="0" lang="es-ES" sz="1400" u="none" cap="none" strike="noStrike">
                <a:solidFill>
                  <a:schemeClr val="dk1"/>
                </a:solidFill>
                <a:latin typeface="Calibri"/>
                <a:ea typeface="Calibri"/>
                <a:cs typeface="Calibri"/>
                <a:sym typeface="Calibri"/>
              </a:rPr>
              <a:t> el tiempo que tome el impulso y </a:t>
            </a:r>
            <a:r>
              <a:rPr lang="es-ES">
                <a:solidFill>
                  <a:schemeClr val="dk1"/>
                </a:solidFill>
                <a:latin typeface="Calibri"/>
                <a:ea typeface="Calibri"/>
                <a:cs typeface="Calibri"/>
                <a:sym typeface="Calibri"/>
              </a:rPr>
              <a:t>cuya intensidad va a depender de </a:t>
            </a:r>
            <a:r>
              <a:rPr b="0" i="0" lang="es-ES" sz="1400" u="none" cap="none" strike="noStrike">
                <a:solidFill>
                  <a:schemeClr val="dk1"/>
                </a:solidFill>
                <a:latin typeface="Calibri"/>
                <a:ea typeface="Calibri"/>
                <a:cs typeface="Calibri"/>
                <a:sym typeface="Calibri"/>
              </a:rPr>
              <a:t>algunos factores.</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Por otro lado, desde el aspecto psicológico podríamos definir impulso como una tendencia a llevar a cabo una acción conductual y esto puede darse cuando experimentamos una necesidad que no hemos satisfecho. Del mismo modo, cuando no existe la capacidad de poder controlar el impulso con el apoyo de la mente entonces estaríamos hablando de una predisposición a reaccionar con impulsividad y poca autorregulación.</a:t>
            </a:r>
            <a:endParaRPr b="0" i="0" sz="1400" u="none" cap="none" strike="noStrike">
              <a:solidFill>
                <a:schemeClr val="dk1"/>
              </a:solidFill>
              <a:latin typeface="Calibri"/>
              <a:ea typeface="Calibri"/>
              <a:cs typeface="Calibri"/>
              <a:sym typeface="Calibri"/>
            </a:endParaRPr>
          </a:p>
        </p:txBody>
      </p:sp>
      <p:sp>
        <p:nvSpPr>
          <p:cNvPr id="95" name="Google Shape;95;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DEL IMPULSO</a:t>
            </a:r>
            <a:endParaRPr/>
          </a:p>
        </p:txBody>
      </p:sp>
      <p:pic>
        <p:nvPicPr>
          <p:cNvPr id="96" name="Google Shape;96;p5"/>
          <p:cNvPicPr preferRelativeResize="0"/>
          <p:nvPr/>
        </p:nvPicPr>
        <p:blipFill rotWithShape="1">
          <a:blip r:embed="rId3">
            <a:alphaModFix/>
          </a:blip>
          <a:srcRect b="0" l="0" r="0" t="0"/>
          <a:stretch/>
        </p:blipFill>
        <p:spPr>
          <a:xfrm>
            <a:off x="1627335" y="2790908"/>
            <a:ext cx="5889330" cy="24430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nvSpPr>
        <p:spPr>
          <a:xfrm>
            <a:off x="511189" y="920764"/>
            <a:ext cx="4760400" cy="39252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500"/>
              <a:buFont typeface="Arial"/>
              <a:buChar char="•"/>
            </a:pPr>
            <a:r>
              <a:rPr b="0" i="0" lang="es-ES" sz="1500" u="none" cap="none" strike="noStrike">
                <a:solidFill>
                  <a:schemeClr val="dk1"/>
                </a:solidFill>
                <a:latin typeface="Calibri"/>
                <a:ea typeface="Calibri"/>
                <a:cs typeface="Calibri"/>
                <a:sym typeface="Calibri"/>
              </a:rPr>
              <a:t>Las emociones están directamente conectadas a las respuestas fisiológicas del cuerpo; en cambio, los sentimientos se vinculan a un proceso más cognitivo o reflexivo. En este sentido, el equilibrio neuroquímico de la persona es fundamental para alcanzar la sensación de calma que tantas veces buscamos a lo largo de nuestra vida, el llamado bienestar emocional. </a:t>
            </a:r>
            <a:endParaRPr/>
          </a:p>
          <a:p>
            <a:pPr indent="-85725" lvl="0" marL="18097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500"/>
              <a:buFont typeface="Arial"/>
              <a:buChar char="•"/>
            </a:pPr>
            <a:r>
              <a:rPr b="0" i="0" lang="es-ES" sz="1500" u="none" cap="none" strike="noStrike">
                <a:solidFill>
                  <a:schemeClr val="dk1"/>
                </a:solidFill>
                <a:latin typeface="Calibri"/>
                <a:ea typeface="Calibri"/>
                <a:cs typeface="Calibri"/>
                <a:sym typeface="Calibri"/>
              </a:rPr>
              <a:t>Cuando experimentamos miedo se produce un conflicto fisiológico. Esta falta de armonía está en conflicto, cuando la notamos se produce una sensación de malestar e incomodidad. De la misma manera, puedo sentir una sensación placentera al percibir que mi cuerpo está en calma y sin dolencia alguna. Por tanto, para que seamos conscientes de nuestros sentimientos y sensaciones será vital un sistema nervioso con la capacidad de proyectar estos mensajes a nuestro cerebro.</a:t>
            </a:r>
            <a:endParaRPr/>
          </a:p>
        </p:txBody>
      </p:sp>
      <p:sp>
        <p:nvSpPr>
          <p:cNvPr id="103" name="Google Shape;103;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DEL IMPULSO</a:t>
            </a:r>
            <a:endParaRPr/>
          </a:p>
        </p:txBody>
      </p:sp>
      <p:pic>
        <p:nvPicPr>
          <p:cNvPr id="104" name="Google Shape;104;p6"/>
          <p:cNvPicPr preferRelativeResize="0"/>
          <p:nvPr/>
        </p:nvPicPr>
        <p:blipFill rotWithShape="1">
          <a:blip r:embed="rId3">
            <a:alphaModFix/>
          </a:blip>
          <a:srcRect b="0" l="13735" r="32602" t="0"/>
          <a:stretch/>
        </p:blipFill>
        <p:spPr>
          <a:xfrm>
            <a:off x="5589767" y="920764"/>
            <a:ext cx="3085921" cy="4313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nvSpPr>
        <p:spPr>
          <a:xfrm>
            <a:off x="511188" y="920764"/>
            <a:ext cx="4745100" cy="327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¿QUÉ OCURRE CUANDO UNA PERSONA NO</a:t>
            </a:r>
            <a:br>
              <a:rPr b="1" i="0" lang="es-ES" sz="1600" u="none" cap="none" strike="noStrike">
                <a:solidFill>
                  <a:schemeClr val="dk1"/>
                </a:solidFill>
                <a:latin typeface="Calibri"/>
                <a:ea typeface="Calibri"/>
                <a:cs typeface="Calibri"/>
                <a:sym typeface="Calibri"/>
              </a:rPr>
            </a:br>
            <a:r>
              <a:rPr b="1" i="0" lang="es-ES" sz="1600" u="none" cap="none" strike="noStrike">
                <a:solidFill>
                  <a:schemeClr val="dk1"/>
                </a:solidFill>
                <a:latin typeface="Calibri"/>
                <a:ea typeface="Calibri"/>
                <a:cs typeface="Calibri"/>
                <a:sym typeface="Calibri"/>
              </a:rPr>
              <a:t>TIENE LA HABILIDAD PARA REGULAR SUS IMPULSOS?</a:t>
            </a:r>
            <a:endParaRPr b="0" i="0" sz="1600" u="none" cap="none" strike="noStrike">
              <a:solidFill>
                <a:schemeClr val="dk1"/>
              </a:solidFill>
              <a:latin typeface="Calibri"/>
              <a:ea typeface="Calibri"/>
              <a:cs typeface="Calibri"/>
              <a:sym typeface="Calibri"/>
            </a:endParaRPr>
          </a:p>
          <a:p>
            <a:pPr indent="-180975" lvl="0" marL="180975" marR="0" rtl="0" algn="l">
              <a:lnSpc>
                <a:spcPct val="100000"/>
              </a:lnSpc>
              <a:spcBef>
                <a:spcPts val="60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En este sentido estaríamos hablando de </a:t>
            </a:r>
            <a:r>
              <a:rPr lang="es-ES" sz="1600">
                <a:solidFill>
                  <a:schemeClr val="dk1"/>
                </a:solidFill>
                <a:latin typeface="Calibri"/>
                <a:ea typeface="Calibri"/>
                <a:cs typeface="Calibri"/>
                <a:sym typeface="Calibri"/>
              </a:rPr>
              <a:t>“</a:t>
            </a:r>
            <a:r>
              <a:rPr b="0" i="0" lang="es-ES" sz="1600" u="none" cap="none" strike="noStrike">
                <a:solidFill>
                  <a:schemeClr val="dk1"/>
                </a:solidFill>
                <a:latin typeface="Calibri"/>
                <a:ea typeface="Calibri"/>
                <a:cs typeface="Calibri"/>
                <a:sym typeface="Calibri"/>
              </a:rPr>
              <a:t>impulsividad”, la cual sería la tendencia a reaccionar de forma no racional o no evaluada ante una situación externa sin reflexionar sobre las consecuencias que puede generar en el largo plazo. Serían las manifestaciones de conductas que son “impulsadas” por la experiencia emocional que se vive en una situación determinada. </a:t>
            </a:r>
            <a:endParaRPr b="0" i="0" sz="1600" u="none" cap="none" strike="noStrike">
              <a:solidFill>
                <a:schemeClr val="dk1"/>
              </a:solidFill>
              <a:latin typeface="Calibri"/>
              <a:ea typeface="Calibri"/>
              <a:cs typeface="Calibri"/>
              <a:sym typeface="Calibri"/>
            </a:endParaRPr>
          </a:p>
          <a:p>
            <a:pPr indent="-79375" lvl="0" marL="18097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Debido a las consecuencias que se generan, la persona </a:t>
            </a:r>
            <a:r>
              <a:rPr lang="es-ES" sz="1600">
                <a:solidFill>
                  <a:schemeClr val="dk1"/>
                </a:solidFill>
                <a:latin typeface="Calibri"/>
                <a:ea typeface="Calibri"/>
                <a:cs typeface="Calibri"/>
                <a:sym typeface="Calibri"/>
              </a:rPr>
              <a:t>puede llegar</a:t>
            </a:r>
            <a:r>
              <a:rPr b="0" i="0" lang="es-ES" sz="1600" u="none" cap="none" strike="noStrike">
                <a:solidFill>
                  <a:schemeClr val="dk1"/>
                </a:solidFill>
                <a:latin typeface="Calibri"/>
                <a:ea typeface="Calibri"/>
                <a:cs typeface="Calibri"/>
                <a:sym typeface="Calibri"/>
              </a:rPr>
              <a:t> a sentir culpa por los actos no pensados.</a:t>
            </a:r>
            <a:endParaRPr b="0" i="0" sz="1600" u="none" cap="none" strike="noStrike">
              <a:solidFill>
                <a:schemeClr val="dk1"/>
              </a:solidFill>
              <a:latin typeface="Calibri"/>
              <a:ea typeface="Calibri"/>
              <a:cs typeface="Calibri"/>
              <a:sym typeface="Calibri"/>
            </a:endParaRPr>
          </a:p>
        </p:txBody>
      </p:sp>
      <p:sp>
        <p:nvSpPr>
          <p:cNvPr id="110" name="Google Shape;110;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DEL IMPULSO</a:t>
            </a:r>
            <a:endParaRPr/>
          </a:p>
        </p:txBody>
      </p:sp>
      <p:pic>
        <p:nvPicPr>
          <p:cNvPr id="111" name="Google Shape;111;p7"/>
          <p:cNvPicPr preferRelativeResize="0"/>
          <p:nvPr/>
        </p:nvPicPr>
        <p:blipFill rotWithShape="1">
          <a:blip r:embed="rId3">
            <a:alphaModFix/>
          </a:blip>
          <a:srcRect b="0" l="31439" r="4737" t="0"/>
          <a:stretch/>
        </p:blipFill>
        <p:spPr>
          <a:xfrm>
            <a:off x="5580062" y="920765"/>
            <a:ext cx="3095625" cy="33093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8"/>
          <p:cNvSpPr txBox="1"/>
          <p:nvPr/>
        </p:nvSpPr>
        <p:spPr>
          <a:xfrm>
            <a:off x="511188" y="920764"/>
            <a:ext cx="3881400" cy="423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s-ES" sz="1500" u="none" cap="none" strike="noStrike">
                <a:solidFill>
                  <a:schemeClr val="dk1"/>
                </a:solidFill>
                <a:latin typeface="Calibri"/>
                <a:ea typeface="Calibri"/>
                <a:cs typeface="Calibri"/>
                <a:sym typeface="Calibri"/>
              </a:rPr>
              <a:t>¿TE HAS PREGUNTADO</a:t>
            </a:r>
            <a:r>
              <a:rPr b="1" lang="es-ES" sz="1500">
                <a:solidFill>
                  <a:schemeClr val="dk1"/>
                </a:solidFill>
                <a:latin typeface="Calibri"/>
                <a:ea typeface="Calibri"/>
                <a:cs typeface="Calibri"/>
                <a:sym typeface="Calibri"/>
              </a:rPr>
              <a:t> </a:t>
            </a:r>
            <a:r>
              <a:rPr b="1" i="0" lang="es-ES" sz="1500" u="none" cap="none" strike="noStrike">
                <a:solidFill>
                  <a:schemeClr val="dk1"/>
                </a:solidFill>
                <a:latin typeface="Calibri"/>
                <a:ea typeface="Calibri"/>
                <a:cs typeface="Calibri"/>
                <a:sym typeface="Calibri"/>
              </a:rPr>
              <a:t>DE D</a:t>
            </a:r>
            <a:r>
              <a:rPr b="1" lang="es-ES" sz="1500">
                <a:solidFill>
                  <a:schemeClr val="dk1"/>
                </a:solidFill>
                <a:latin typeface="Calibri"/>
                <a:ea typeface="Calibri"/>
                <a:cs typeface="Calibri"/>
                <a:sym typeface="Calibri"/>
              </a:rPr>
              <a:t>Ó</a:t>
            </a:r>
            <a:r>
              <a:rPr b="1" i="0" lang="es-ES" sz="1500" u="none" cap="none" strike="noStrike">
                <a:solidFill>
                  <a:schemeClr val="dk1"/>
                </a:solidFill>
                <a:latin typeface="Calibri"/>
                <a:ea typeface="Calibri"/>
                <a:cs typeface="Calibri"/>
                <a:sym typeface="Calibri"/>
              </a:rPr>
              <a:t>NDE PROVIENE EL IMPULSO EMOCIONAL?</a:t>
            </a:r>
            <a:endParaRPr b="0" i="0" sz="1500" u="none" cap="none" strike="noStrike">
              <a:solidFill>
                <a:schemeClr val="dk1"/>
              </a:solidFill>
              <a:latin typeface="Calibri"/>
              <a:ea typeface="Calibri"/>
              <a:cs typeface="Calibri"/>
              <a:sym typeface="Calibri"/>
            </a:endParaRPr>
          </a:p>
          <a:p>
            <a:pPr indent="-180975" lvl="0" marL="180975" marR="0" rtl="0" algn="l">
              <a:lnSpc>
                <a:spcPct val="100000"/>
              </a:lnSpc>
              <a:spcBef>
                <a:spcPts val="600"/>
              </a:spcBef>
              <a:spcAft>
                <a:spcPts val="0"/>
              </a:spcAft>
              <a:buClr>
                <a:srgbClr val="000000"/>
              </a:buClr>
              <a:buSzPts val="1500"/>
              <a:buFont typeface="Arial"/>
              <a:buChar char="•"/>
            </a:pPr>
            <a:r>
              <a:rPr b="0" i="0" lang="es-ES" sz="1500" u="none" cap="none" strike="noStrike">
                <a:solidFill>
                  <a:schemeClr val="dk1"/>
                </a:solidFill>
                <a:latin typeface="Calibri"/>
                <a:ea typeface="Calibri"/>
                <a:cs typeface="Calibri"/>
                <a:sym typeface="Calibri"/>
              </a:rPr>
              <a:t>Proviene de una zona cerebral llamada “sistema límbico”encargada de facilitar una serie de circuitos que son capaces de organizar y poner en conexión la percepción y la emoción. </a:t>
            </a:r>
            <a:endParaRPr b="0" i="0" sz="1500" u="none" cap="none" strike="noStrike">
              <a:solidFill>
                <a:schemeClr val="dk1"/>
              </a:solidFill>
              <a:latin typeface="Calibri"/>
              <a:ea typeface="Calibri"/>
              <a:cs typeface="Calibri"/>
              <a:sym typeface="Calibri"/>
            </a:endParaRPr>
          </a:p>
          <a:p>
            <a:pPr indent="-85725" lvl="0" marL="18097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500"/>
              <a:buFont typeface="Arial"/>
              <a:buChar char="•"/>
            </a:pPr>
            <a:r>
              <a:rPr b="0" i="0" lang="es-ES" sz="1500" u="none" cap="none" strike="noStrike">
                <a:solidFill>
                  <a:schemeClr val="dk1"/>
                </a:solidFill>
                <a:latin typeface="Calibri"/>
                <a:ea typeface="Calibri"/>
                <a:cs typeface="Calibri"/>
                <a:sym typeface="Calibri"/>
              </a:rPr>
              <a:t>Dentro de esta estructura encontraremos una zona más específica llamada “amígdala”</a:t>
            </a:r>
            <a:r>
              <a:rPr lang="es-ES" sz="1500">
                <a:solidFill>
                  <a:schemeClr val="dk1"/>
                </a:solidFill>
                <a:latin typeface="Calibri"/>
                <a:ea typeface="Calibri"/>
                <a:cs typeface="Calibri"/>
                <a:sym typeface="Calibri"/>
              </a:rPr>
              <a:t>, </a:t>
            </a:r>
            <a:r>
              <a:rPr b="0" i="0" lang="es-ES" sz="1500" u="none" cap="none" strike="noStrike">
                <a:solidFill>
                  <a:schemeClr val="dk1"/>
                </a:solidFill>
                <a:latin typeface="Calibri"/>
                <a:ea typeface="Calibri"/>
                <a:cs typeface="Calibri"/>
                <a:sym typeface="Calibri"/>
              </a:rPr>
              <a:t>un elemento fundamental para nuestra supervivencia debido a que su principal función es integrar las emociones para que luego estas puedan ser mediadas por el cerebro racional. </a:t>
            </a:r>
            <a:r>
              <a:rPr b="1" i="0" lang="es-ES" sz="1500" u="sng" cap="none" strike="noStrike">
                <a:solidFill>
                  <a:schemeClr val="dk1"/>
                </a:solidFill>
                <a:latin typeface="Calibri"/>
                <a:ea typeface="Calibri"/>
                <a:cs typeface="Calibri"/>
                <a:sym typeface="Calibri"/>
              </a:rPr>
              <a:t>En otras palabras, estamos hablando del cerebro básico e impulsivo que nos permitirá responder </a:t>
            </a:r>
            <a:r>
              <a:rPr b="1" lang="es-ES" sz="1500" u="sng">
                <a:solidFill>
                  <a:schemeClr val="dk1"/>
                </a:solidFill>
                <a:latin typeface="Calibri"/>
                <a:ea typeface="Calibri"/>
                <a:cs typeface="Calibri"/>
                <a:sym typeface="Calibri"/>
              </a:rPr>
              <a:t>ante</a:t>
            </a:r>
            <a:r>
              <a:rPr b="1" i="0" lang="es-ES" sz="1500" u="sng" cap="none" strike="noStrike">
                <a:solidFill>
                  <a:schemeClr val="dk1"/>
                </a:solidFill>
                <a:latin typeface="Calibri"/>
                <a:ea typeface="Calibri"/>
                <a:cs typeface="Calibri"/>
                <a:sym typeface="Calibri"/>
              </a:rPr>
              <a:t> eventos externos para atacar, protegernos o huir.</a:t>
            </a:r>
            <a:endParaRPr b="1" i="0" sz="1500" u="none" cap="none" strike="noStrike">
              <a:solidFill>
                <a:srgbClr val="000000"/>
              </a:solidFill>
              <a:latin typeface="Calibri"/>
              <a:ea typeface="Calibri"/>
              <a:cs typeface="Calibri"/>
              <a:sym typeface="Calibri"/>
            </a:endParaRPr>
          </a:p>
        </p:txBody>
      </p:sp>
      <p:sp>
        <p:nvSpPr>
          <p:cNvPr id="117" name="Google Shape;117;p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DEL IMPULSO</a:t>
            </a:r>
            <a:endParaRPr/>
          </a:p>
        </p:txBody>
      </p:sp>
      <p:pic>
        <p:nvPicPr>
          <p:cNvPr id="118" name="Google Shape;118;p8"/>
          <p:cNvPicPr preferRelativeResize="0"/>
          <p:nvPr/>
        </p:nvPicPr>
        <p:blipFill rotWithShape="1">
          <a:blip r:embed="rId3">
            <a:alphaModFix/>
          </a:blip>
          <a:srcRect b="970" l="0" r="31524" t="920"/>
          <a:stretch/>
        </p:blipFill>
        <p:spPr>
          <a:xfrm>
            <a:off x="4751389" y="912813"/>
            <a:ext cx="3924299" cy="2965978"/>
          </a:xfrm>
          <a:prstGeom prst="rect">
            <a:avLst/>
          </a:prstGeom>
          <a:noFill/>
          <a:ln>
            <a:noFill/>
          </a:ln>
        </p:spPr>
      </p:pic>
      <p:sp>
        <p:nvSpPr>
          <p:cNvPr id="119" name="Google Shape;119;p8"/>
          <p:cNvSpPr/>
          <p:nvPr/>
        </p:nvSpPr>
        <p:spPr>
          <a:xfrm rot="5400000">
            <a:off x="6058048" y="3082271"/>
            <a:ext cx="1283540" cy="3019894"/>
          </a:xfrm>
          <a:prstGeom prst="round2SameRect">
            <a:avLst>
              <a:gd fmla="val 5165" name="adj1"/>
              <a:gd fmla="val 0" name="adj2"/>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20" name="Google Shape;120;p8"/>
          <p:cNvPicPr preferRelativeResize="0"/>
          <p:nvPr/>
        </p:nvPicPr>
        <p:blipFill rotWithShape="1">
          <a:blip r:embed="rId4">
            <a:alphaModFix/>
          </a:blip>
          <a:srcRect b="0" l="0" r="0" t="0"/>
          <a:stretch/>
        </p:blipFill>
        <p:spPr>
          <a:xfrm>
            <a:off x="5500239" y="4149437"/>
            <a:ext cx="121379" cy="121379"/>
          </a:xfrm>
          <a:prstGeom prst="rect">
            <a:avLst/>
          </a:prstGeom>
          <a:noFill/>
          <a:ln>
            <a:noFill/>
          </a:ln>
        </p:spPr>
      </p:pic>
      <p:sp>
        <p:nvSpPr>
          <p:cNvPr id="121" name="Google Shape;121;p8"/>
          <p:cNvSpPr/>
          <p:nvPr/>
        </p:nvSpPr>
        <p:spPr>
          <a:xfrm>
            <a:off x="6928467" y="3950448"/>
            <a:ext cx="1351933" cy="1283540"/>
          </a:xfrm>
          <a:prstGeom prst="roundRect">
            <a:avLst>
              <a:gd fmla="val 9734"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8"/>
          <p:cNvSpPr txBox="1"/>
          <p:nvPr/>
        </p:nvSpPr>
        <p:spPr>
          <a:xfrm>
            <a:off x="5500239" y="4342473"/>
            <a:ext cx="24138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500" u="none" cap="none" strike="noStrike">
                <a:solidFill>
                  <a:schemeClr val="lt1"/>
                </a:solidFill>
                <a:latin typeface="Calibri"/>
                <a:ea typeface="Calibri"/>
                <a:cs typeface="Calibri"/>
                <a:sym typeface="Calibri"/>
              </a:rPr>
              <a:t>La amígdala es el nombre del lugar donde se produce el impulso emocional.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